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6" r:id="rId1"/>
  </p:sldMasterIdLst>
  <p:notesMasterIdLst>
    <p:notesMasterId r:id="rId90"/>
  </p:notesMasterIdLst>
  <p:handoutMasterIdLst>
    <p:handoutMasterId r:id="rId91"/>
  </p:handoutMasterIdLst>
  <p:sldIdLst>
    <p:sldId id="458" r:id="rId2"/>
    <p:sldId id="429" r:id="rId3"/>
    <p:sldId id="295" r:id="rId4"/>
    <p:sldId id="393" r:id="rId5"/>
    <p:sldId id="426" r:id="rId6"/>
    <p:sldId id="427" r:id="rId7"/>
    <p:sldId id="413" r:id="rId8"/>
    <p:sldId id="417" r:id="rId9"/>
    <p:sldId id="291" r:id="rId10"/>
    <p:sldId id="430" r:id="rId11"/>
    <p:sldId id="425" r:id="rId12"/>
    <p:sldId id="431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266" r:id="rId22"/>
    <p:sldId id="267" r:id="rId23"/>
    <p:sldId id="268" r:id="rId24"/>
    <p:sldId id="441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443" r:id="rId34"/>
    <p:sldId id="279" r:id="rId35"/>
    <p:sldId id="259" r:id="rId36"/>
    <p:sldId id="258" r:id="rId37"/>
    <p:sldId id="260" r:id="rId38"/>
    <p:sldId id="261" r:id="rId39"/>
    <p:sldId id="262" r:id="rId40"/>
    <p:sldId id="263" r:id="rId41"/>
    <p:sldId id="264" r:id="rId42"/>
    <p:sldId id="444" r:id="rId43"/>
    <p:sldId id="265" r:id="rId44"/>
    <p:sldId id="442" r:id="rId45"/>
    <p:sldId id="445" r:id="rId46"/>
    <p:sldId id="432" r:id="rId47"/>
    <p:sldId id="378" r:id="rId48"/>
    <p:sldId id="269" r:id="rId49"/>
    <p:sldId id="320" r:id="rId50"/>
    <p:sldId id="322" r:id="rId51"/>
    <p:sldId id="321" r:id="rId52"/>
    <p:sldId id="365" r:id="rId53"/>
    <p:sldId id="367" r:id="rId54"/>
    <p:sldId id="323" r:id="rId55"/>
    <p:sldId id="328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447" r:id="rId69"/>
    <p:sldId id="448" r:id="rId70"/>
    <p:sldId id="449" r:id="rId71"/>
    <p:sldId id="450" r:id="rId72"/>
    <p:sldId id="451" r:id="rId73"/>
    <p:sldId id="452" r:id="rId74"/>
    <p:sldId id="326" r:id="rId75"/>
    <p:sldId id="453" r:id="rId76"/>
    <p:sldId id="455" r:id="rId77"/>
    <p:sldId id="456" r:id="rId78"/>
    <p:sldId id="457" r:id="rId79"/>
    <p:sldId id="345" r:id="rId80"/>
    <p:sldId id="347" r:id="rId81"/>
    <p:sldId id="346" r:id="rId82"/>
    <p:sldId id="381" r:id="rId83"/>
    <p:sldId id="371" r:id="rId84"/>
    <p:sldId id="293" r:id="rId85"/>
    <p:sldId id="298" r:id="rId86"/>
    <p:sldId id="446" r:id="rId87"/>
    <p:sldId id="286" r:id="rId88"/>
    <p:sldId id="257" r:id="rId89"/>
  </p:sldIdLst>
  <p:sldSz cx="9144000" cy="6858000" type="screen4x3"/>
  <p:notesSz cx="6669088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3915" autoAdjust="0"/>
  </p:normalViewPr>
  <p:slideViewPr>
    <p:cSldViewPr>
      <p:cViewPr varScale="1">
        <p:scale>
          <a:sx n="61" d="100"/>
          <a:sy n="61" d="100"/>
        </p:scale>
        <p:origin x="131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56" y="-90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1D856-7467-441A-AA90-D1E54548F7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93EC1-D7B5-4229-92AC-51E68D4596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 eaLnBrk="0" hangingPunct="0">
              <a:defRPr sz="1200" smtClean="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6B1862F5-9550-43EE-B506-7182108AD81F}" type="datetimeFigureOut">
              <a:rPr lang="en-GB"/>
              <a:pPr>
                <a:defRPr/>
              </a:pPr>
              <a:t>30/05/2018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0DD59-DF6A-4DB4-991A-DC0712B1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78AC2-511D-45F2-9F86-7E90D3F714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wrap="square" lIns="90727" tIns="45363" rIns="90727" bIns="4536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84B1ED0-BF31-493A-A0E1-7B9AC6BC244C}" type="slidenum">
              <a:rPr lang="en-GB" altLang="he-IL"/>
              <a:pPr/>
              <a:t>‹#›</a:t>
            </a:fld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4BC4C1-0AC0-4CE6-893A-AB29C2A068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007F2-880A-4063-9B98-4ED5922B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6663" y="0"/>
            <a:ext cx="2890837" cy="496888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 eaLnBrk="0" hangingPunct="0">
              <a:defRPr sz="1200" smtClean="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F1E33A72-012B-47D0-81BA-FEE24B9FEEE6}" type="datetimeFigureOut">
              <a:rPr lang="en-GB"/>
              <a:pPr>
                <a:defRPr/>
              </a:pPr>
              <a:t>30/05/2018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95E4C8-29A4-4A00-BDDC-12607D763A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625DD25-ADBB-4BE1-A461-42F403046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5637"/>
          </a:xfrm>
          <a:prstGeom prst="rect">
            <a:avLst/>
          </a:prstGeom>
        </p:spPr>
        <p:txBody>
          <a:bodyPr vert="horz" lIns="90727" tIns="45363" rIns="90727" bIns="4536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DE340-1E83-4858-9BE1-CC7865D437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90838" cy="496887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EFC95-9E61-4F8A-A8A7-BF39CC41F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6663" y="9428163"/>
            <a:ext cx="2890837" cy="496887"/>
          </a:xfrm>
          <a:prstGeom prst="rect">
            <a:avLst/>
          </a:prstGeom>
        </p:spPr>
        <p:txBody>
          <a:bodyPr vert="horz" wrap="square" lIns="90727" tIns="45363" rIns="90727" bIns="4536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7647E541-1F44-48DE-AFA1-48CB2A619286}" type="slidenum">
              <a:rPr lang="en-GB" altLang="he-IL"/>
              <a:pPr/>
              <a:t>‹#›</a:t>
            </a:fld>
            <a:endParaRPr lang="en-GB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c.uchile.cl/~cgutierr/cursos/IC/semantic-web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http://www.ey.com/gl/en/services/advisory/ey-big-data-big-opportunities-big-challenges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541-1F44-48DE-AFA1-48CB2A619286}" type="slidenum">
              <a:rPr lang="en-GB" altLang="he-IL" smtClean="0"/>
              <a:pPr/>
              <a:t>5</a:t>
            </a:fld>
            <a:endParaRPr lang="en-GB" altLang="he-IL"/>
          </a:p>
        </p:txBody>
      </p:sp>
    </p:spTree>
    <p:extLst>
      <p:ext uri="{BB962C8B-B14F-4D97-AF65-F5344CB8AC3E}">
        <p14:creationId xmlns:p14="http://schemas.microsoft.com/office/powerpoint/2010/main" val="1780623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D179AD-7B68-4F16-8749-0B1BC947A1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20FB14-B801-43A3-A783-7C50E2FB05A3}" type="slidenum">
              <a:rPr lang="en-GB" altLang="he-IL"/>
              <a:pPr/>
              <a:t>20</a:t>
            </a:fld>
            <a:endParaRPr lang="en-GB" altLang="he-IL"/>
          </a:p>
        </p:txBody>
      </p:sp>
      <p:sp>
        <p:nvSpPr>
          <p:cNvPr id="208897" name="Rectangle 1">
            <a:extLst>
              <a:ext uri="{FF2B5EF4-FFF2-40B4-BE49-F238E27FC236}">
                <a16:creationId xmlns:a16="http://schemas.microsoft.com/office/drawing/2014/main" id="{041439D8-4D57-47E1-A99E-22A5BDF7267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93BBF323-E253-4D42-ABC9-9C2FBD0422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5649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8C0116-092C-4465-8505-001A4E93EF8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8328-EF87-4363-ABEB-605DBDFBA9EE}" type="slidenum">
              <a:rPr lang="en-GB" altLang="he-IL"/>
              <a:pPr/>
              <a:t>21</a:t>
            </a:fld>
            <a:endParaRPr lang="en-GB" altLang="he-IL"/>
          </a:p>
        </p:txBody>
      </p:sp>
      <p:sp>
        <p:nvSpPr>
          <p:cNvPr id="209921" name="Rectangle 1">
            <a:extLst>
              <a:ext uri="{FF2B5EF4-FFF2-40B4-BE49-F238E27FC236}">
                <a16:creationId xmlns:a16="http://schemas.microsoft.com/office/drawing/2014/main" id="{51D7E8E4-DEAC-4CE3-BC63-E95398684E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F7074556-F7D3-4A0D-B082-DF9F1920B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12138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4668441-8BF2-4EC2-A2C5-418D2A4B2B4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DB6C7E-F2FF-45E2-BA5D-FAB04A0EF62E}" type="slidenum">
              <a:rPr lang="en-GB" altLang="he-IL"/>
              <a:pPr/>
              <a:t>22</a:t>
            </a:fld>
            <a:endParaRPr lang="en-GB" altLang="he-IL"/>
          </a:p>
        </p:txBody>
      </p:sp>
      <p:sp>
        <p:nvSpPr>
          <p:cNvPr id="210945" name="Rectangle 1">
            <a:extLst>
              <a:ext uri="{FF2B5EF4-FFF2-40B4-BE49-F238E27FC236}">
                <a16:creationId xmlns:a16="http://schemas.microsoft.com/office/drawing/2014/main" id="{AAAAB103-CFBE-4CA6-9204-34C49B7569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FE722BB7-EDEE-42C2-AA35-9E9BA44123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950230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3E205D-5FB3-4988-9A2D-51EE27D1F4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9E66DC-A9D9-45D8-A407-DD4A42DC62A1}" type="slidenum">
              <a:rPr lang="en-GB" altLang="he-IL"/>
              <a:pPr/>
              <a:t>23</a:t>
            </a:fld>
            <a:endParaRPr lang="en-GB" altLang="he-IL"/>
          </a:p>
        </p:txBody>
      </p:sp>
      <p:sp>
        <p:nvSpPr>
          <p:cNvPr id="211969" name="Rectangle 1">
            <a:extLst>
              <a:ext uri="{FF2B5EF4-FFF2-40B4-BE49-F238E27FC236}">
                <a16:creationId xmlns:a16="http://schemas.microsoft.com/office/drawing/2014/main" id="{44C4CF69-4A7D-42F0-801C-D5D25DCEA4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88A97DD8-83A3-470D-82EC-1CF6860C74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186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5FCF9B-E281-4A89-8CC3-1F10461601E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97CAEA-4388-448F-8DB1-E060AEFEAAC5}" type="slidenum">
              <a:rPr lang="en-GB" altLang="he-IL"/>
              <a:pPr/>
              <a:t>24</a:t>
            </a:fld>
            <a:endParaRPr lang="en-GB" altLang="he-IL"/>
          </a:p>
        </p:txBody>
      </p:sp>
      <p:sp>
        <p:nvSpPr>
          <p:cNvPr id="212993" name="Rectangle 1">
            <a:extLst>
              <a:ext uri="{FF2B5EF4-FFF2-40B4-BE49-F238E27FC236}">
                <a16:creationId xmlns:a16="http://schemas.microsoft.com/office/drawing/2014/main" id="{1972DC97-4B33-4E49-9EC6-B1AF5223CF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00E333FC-D8E3-4CDA-A600-731F217903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78595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9E7896D-CF59-47EB-80DA-D92CE1301B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54A705-8701-4907-9325-827770819BEA}" type="slidenum">
              <a:rPr lang="en-GB" altLang="he-IL"/>
              <a:pPr/>
              <a:t>25</a:t>
            </a:fld>
            <a:endParaRPr lang="en-GB" altLang="he-IL"/>
          </a:p>
        </p:txBody>
      </p:sp>
      <p:sp>
        <p:nvSpPr>
          <p:cNvPr id="214017" name="Rectangle 1">
            <a:extLst>
              <a:ext uri="{FF2B5EF4-FFF2-40B4-BE49-F238E27FC236}">
                <a16:creationId xmlns:a16="http://schemas.microsoft.com/office/drawing/2014/main" id="{F5CF4FD7-4B2E-4624-969B-0E460318D8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720429B5-E9EA-4422-9DC8-61E66AC102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74122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B36FF2-F98D-48CC-B902-29823BEA46A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C4A924-2F32-4481-A667-FF7A911B2B67}" type="slidenum">
              <a:rPr lang="en-GB" altLang="he-IL"/>
              <a:pPr/>
              <a:t>26</a:t>
            </a:fld>
            <a:endParaRPr lang="en-GB" altLang="he-IL"/>
          </a:p>
        </p:txBody>
      </p:sp>
      <p:sp>
        <p:nvSpPr>
          <p:cNvPr id="215041" name="Rectangle 1">
            <a:extLst>
              <a:ext uri="{FF2B5EF4-FFF2-40B4-BE49-F238E27FC236}">
                <a16:creationId xmlns:a16="http://schemas.microsoft.com/office/drawing/2014/main" id="{4187EDAC-E9F0-41FD-AAA2-C072896108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2A3C4199-0EAC-4B90-93A5-C7AAA9C27E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7754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2946E7-F630-4B22-A7BB-315EAB3551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3EB22C-AC3C-40FC-85B1-F675FAC4C9C5}" type="slidenum">
              <a:rPr lang="en-GB" altLang="he-IL"/>
              <a:pPr/>
              <a:t>27</a:t>
            </a:fld>
            <a:endParaRPr lang="en-GB" altLang="he-IL"/>
          </a:p>
        </p:txBody>
      </p:sp>
      <p:sp>
        <p:nvSpPr>
          <p:cNvPr id="216065" name="Rectangle 1">
            <a:extLst>
              <a:ext uri="{FF2B5EF4-FFF2-40B4-BE49-F238E27FC236}">
                <a16:creationId xmlns:a16="http://schemas.microsoft.com/office/drawing/2014/main" id="{83DFED87-6B77-4086-AC63-830ECD84C9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39FB07B9-BAB5-4AF1-92B8-EFED2006B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2918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76278F-B7FD-4BA7-B864-99CEBDB537E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410537-F979-40DC-91A7-3F6B9A4B97B6}" type="slidenum">
              <a:rPr lang="en-GB" altLang="he-IL"/>
              <a:pPr/>
              <a:t>28</a:t>
            </a:fld>
            <a:endParaRPr lang="en-GB" altLang="he-IL"/>
          </a:p>
        </p:txBody>
      </p:sp>
      <p:sp>
        <p:nvSpPr>
          <p:cNvPr id="217089" name="Rectangle 1">
            <a:extLst>
              <a:ext uri="{FF2B5EF4-FFF2-40B4-BE49-F238E27FC236}">
                <a16:creationId xmlns:a16="http://schemas.microsoft.com/office/drawing/2014/main" id="{F7357223-58BF-42CC-B494-A7CFF8635E2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A734AA4-155B-4678-AE0F-06B4454666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5853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D2DF999-4D16-4091-B0E7-1194361CCB3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77BEFA-E440-46C8-890B-95E75071813B}" type="slidenum">
              <a:rPr lang="en-GB" altLang="he-IL"/>
              <a:pPr/>
              <a:t>29</a:t>
            </a:fld>
            <a:endParaRPr lang="en-GB" altLang="he-IL"/>
          </a:p>
        </p:txBody>
      </p:sp>
      <p:sp>
        <p:nvSpPr>
          <p:cNvPr id="218113" name="Rectangle 1">
            <a:extLst>
              <a:ext uri="{FF2B5EF4-FFF2-40B4-BE49-F238E27FC236}">
                <a16:creationId xmlns:a16="http://schemas.microsoft.com/office/drawing/2014/main" id="{2DB70FCF-8E0D-4E04-8B7F-745934AAE83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F066FE0B-D610-4A00-9794-B52AEDF83B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9163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081B88C6-DC66-4870-9C84-F010EEDACA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7F0D2B2-7162-43E3-B142-7C268E7578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he-IL"/>
              <a:t>Examples of data streaming = customised advertising on facebook / google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F3A3EC29-1A5A-45ED-9258-9531EFCC6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8CA029-8FA3-44D3-9A36-DE5396B70A80}" type="slidenum">
              <a:rPr lang="en-GB" altLang="he-IL" sz="1200"/>
              <a:pPr/>
              <a:t>7</a:t>
            </a:fld>
            <a:endParaRPr lang="en-GB" altLang="he-IL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6D72E4D-5C5A-4938-9996-B4F76960701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D36FD7-9934-4905-ACE7-DD6AA2E6B44F}" type="slidenum">
              <a:rPr lang="en-GB" altLang="he-IL"/>
              <a:pPr/>
              <a:t>30</a:t>
            </a:fld>
            <a:endParaRPr lang="en-GB" altLang="he-IL"/>
          </a:p>
        </p:txBody>
      </p:sp>
      <p:sp>
        <p:nvSpPr>
          <p:cNvPr id="219137" name="Rectangle 1">
            <a:extLst>
              <a:ext uri="{FF2B5EF4-FFF2-40B4-BE49-F238E27FC236}">
                <a16:creationId xmlns:a16="http://schemas.microsoft.com/office/drawing/2014/main" id="{F24D042E-2B15-4FD4-8D24-B8DEDE347F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2BEDAE4-4728-49C7-9FF4-6A574D42C65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5709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D4D5052-EED0-4E29-969F-E70CF9724F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ABAE0A-171A-40A6-AC3B-1F3D35024446}" type="slidenum">
              <a:rPr lang="en-GB" altLang="he-IL"/>
              <a:pPr/>
              <a:t>31</a:t>
            </a:fld>
            <a:endParaRPr lang="en-GB" altLang="he-IL"/>
          </a:p>
        </p:txBody>
      </p:sp>
      <p:sp>
        <p:nvSpPr>
          <p:cNvPr id="220161" name="Rectangle 1">
            <a:extLst>
              <a:ext uri="{FF2B5EF4-FFF2-40B4-BE49-F238E27FC236}">
                <a16:creationId xmlns:a16="http://schemas.microsoft.com/office/drawing/2014/main" id="{4BEE9957-3D0B-4F2F-ACFC-A5A0D5E8A6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8A3FC7B2-5CFD-412B-9D66-F722100D43C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85339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BE1E4C-0C75-442C-8EC8-83154CC821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ED66A3-5090-430F-97ED-613CF6DE0C0B}" type="slidenum">
              <a:rPr lang="en-GB" altLang="he-IL"/>
              <a:pPr/>
              <a:t>32</a:t>
            </a:fld>
            <a:endParaRPr lang="en-GB" altLang="he-IL"/>
          </a:p>
        </p:txBody>
      </p:sp>
      <p:sp>
        <p:nvSpPr>
          <p:cNvPr id="221185" name="Rectangle 1">
            <a:extLst>
              <a:ext uri="{FF2B5EF4-FFF2-40B4-BE49-F238E27FC236}">
                <a16:creationId xmlns:a16="http://schemas.microsoft.com/office/drawing/2014/main" id="{F7F4527C-6931-4B7C-B03B-1B01F33103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F3E1A8AA-8ACB-403C-98CD-96D27ECF2F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628057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BE1E4C-0C75-442C-8EC8-83154CC821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ED66A3-5090-430F-97ED-613CF6DE0C0B}" type="slidenum">
              <a:rPr lang="en-GB" altLang="he-IL"/>
              <a:pPr/>
              <a:t>33</a:t>
            </a:fld>
            <a:endParaRPr lang="en-GB" altLang="he-IL"/>
          </a:p>
        </p:txBody>
      </p:sp>
      <p:sp>
        <p:nvSpPr>
          <p:cNvPr id="221185" name="Rectangle 1">
            <a:extLst>
              <a:ext uri="{FF2B5EF4-FFF2-40B4-BE49-F238E27FC236}">
                <a16:creationId xmlns:a16="http://schemas.microsoft.com/office/drawing/2014/main" id="{F7F4527C-6931-4B7C-B03B-1B01F33103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F3E1A8AA-8ACB-403C-98CD-96D27ECF2F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4576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3254463-7E75-41F7-A34A-576DC0BB92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2E882A-3133-4BD7-A266-3D66EF298EB4}" type="slidenum">
              <a:rPr lang="en-GB" altLang="he-IL"/>
              <a:pPr/>
              <a:t>34</a:t>
            </a:fld>
            <a:endParaRPr lang="en-GB" altLang="he-IL"/>
          </a:p>
        </p:txBody>
      </p:sp>
      <p:sp>
        <p:nvSpPr>
          <p:cNvPr id="223233" name="Rectangle 1">
            <a:extLst>
              <a:ext uri="{FF2B5EF4-FFF2-40B4-BE49-F238E27FC236}">
                <a16:creationId xmlns:a16="http://schemas.microsoft.com/office/drawing/2014/main" id="{4D4809C5-A01F-48B9-BC64-071715E40F6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B6F8AD46-1C95-45E0-A94D-7AD3372D52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57534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he-IL" sz="1200" dirty="0"/>
              <a:t>You can find the article on various Web sites e.g., </a:t>
            </a:r>
            <a:r>
              <a:rPr lang="el-GR" altLang="he-IL" sz="1200" dirty="0">
                <a:hlinkClick r:id="rId3"/>
              </a:rPr>
              <a:t>http://www.dcc.uchile.cl/~cgutierr/cursos/IC/semantic-web.pdf</a:t>
            </a:r>
            <a:r>
              <a:rPr lang="en-US" altLang="he-IL" sz="1200" dirty="0"/>
              <a:t>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541-1F44-48DE-AFA1-48CB2A619286}" type="slidenum">
              <a:rPr lang="en-GB" altLang="he-IL" smtClean="0"/>
              <a:pPr/>
              <a:t>43</a:t>
            </a:fld>
            <a:endParaRPr lang="en-GB" altLang="he-IL"/>
          </a:p>
        </p:txBody>
      </p:sp>
    </p:spTree>
    <p:extLst>
      <p:ext uri="{BB962C8B-B14F-4D97-AF65-F5344CB8AC3E}">
        <p14:creationId xmlns:p14="http://schemas.microsoft.com/office/powerpoint/2010/main" val="1929400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EE58192E-C519-40BD-BFCE-3C3A093B0A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782A2A-C8AB-4951-863A-5B2AF4AC8D4F}" type="slidenum">
              <a:rPr lang="el-GR" altLang="he-IL"/>
              <a:pPr eaLnBrk="1" hangingPunct="1"/>
              <a:t>47</a:t>
            </a:fld>
            <a:endParaRPr lang="el-GR" altLang="he-IL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EBA82EA4-03E2-406D-846C-80F5497C0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BF27B656-1D35-4646-A264-44539FE86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91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26FF757-BF02-433A-AD4A-471321104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2E2461-DA70-4E88-A859-4981A23645DF}" type="slidenum">
              <a:rPr lang="el-GR" altLang="he-IL"/>
              <a:pPr eaLnBrk="1" hangingPunct="1"/>
              <a:t>49</a:t>
            </a:fld>
            <a:endParaRPr lang="el-GR" altLang="he-IL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AA15C703-9CE7-4E0C-B70D-51E347CFF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16DBB3F4-B773-4102-9D99-477EB7AAD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786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8D39C26F-1689-488C-80B9-6C6E23B6E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7A95E4-63CE-4E7E-9812-54305CF1DAC0}" type="slidenum">
              <a:rPr lang="el-GR" altLang="he-IL"/>
              <a:pPr eaLnBrk="1" hangingPunct="1"/>
              <a:t>51</a:t>
            </a:fld>
            <a:endParaRPr lang="el-GR" altLang="he-IL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AE8331E0-536C-4AFC-93C5-AE9B739B33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DF600288-E634-472B-BC08-836A7EC0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12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ABE7653C-EB02-4E79-BB76-9132B8DE0D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929EA8-197F-40A5-A679-922627F61615}" type="slidenum">
              <a:rPr lang="el-GR" altLang="he-IL"/>
              <a:pPr eaLnBrk="1" hangingPunct="1"/>
              <a:t>52</a:t>
            </a:fld>
            <a:endParaRPr lang="el-GR" altLang="he-IL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29C04A1E-4D7D-40C9-BD0D-B09B30D19A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2AF6DD0-82B8-471E-B42A-2C461245C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7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DA8CB26-B1EE-43AA-A50A-13CED6ACD6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9EE60-61B3-4AC9-8B84-2AD83FD5EA51}" type="slidenum">
              <a:rPr lang="en-GB" altLang="he-IL"/>
              <a:pPr/>
              <a:t>13</a:t>
            </a:fld>
            <a:endParaRPr lang="en-GB" altLang="he-IL"/>
          </a:p>
        </p:txBody>
      </p:sp>
      <p:sp>
        <p:nvSpPr>
          <p:cNvPr id="201729" name="Rectangle 1">
            <a:extLst>
              <a:ext uri="{FF2B5EF4-FFF2-40B4-BE49-F238E27FC236}">
                <a16:creationId xmlns:a16="http://schemas.microsoft.com/office/drawing/2014/main" id="{A088F51B-D24B-4B1B-BBF0-38420CF884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3D8681D9-3D5E-47D4-99BD-C443D025D09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01090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D900A27-2225-42AC-8662-F431759CAB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039DC3-71AB-4F8A-A928-8E599996FEA0}" type="slidenum">
              <a:rPr lang="el-GR" altLang="he-IL"/>
              <a:pPr eaLnBrk="1" hangingPunct="1"/>
              <a:t>53</a:t>
            </a:fld>
            <a:endParaRPr lang="el-GR" altLang="he-IL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3A2E55EA-262A-4083-A8B5-DCB4787AB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DB6A297-979E-4E32-A5E7-567DC4F9A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5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D2CA5B3-32D9-4567-AB1A-DBA29F9DE4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9418F7-EBAE-4708-A396-2D5AB8ACCA3F}" type="slidenum">
              <a:rPr lang="en-GB" altLang="he-IL"/>
              <a:pPr/>
              <a:t>56</a:t>
            </a:fld>
            <a:endParaRPr lang="en-GB" altLang="he-IL"/>
          </a:p>
        </p:txBody>
      </p:sp>
      <p:sp>
        <p:nvSpPr>
          <p:cNvPr id="252929" name="Rectangle 1">
            <a:extLst>
              <a:ext uri="{FF2B5EF4-FFF2-40B4-BE49-F238E27FC236}">
                <a16:creationId xmlns:a16="http://schemas.microsoft.com/office/drawing/2014/main" id="{DF5B3073-CAD5-4694-BADA-67A62BA792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1016B683-1291-4BB7-8753-D76E6D76319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1349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86FCDA-57F8-49ED-997B-BDB2BEED094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986EAF-B7EF-459D-BD1B-87BF90A06909}" type="slidenum">
              <a:rPr lang="en-GB" altLang="he-IL"/>
              <a:pPr/>
              <a:t>57</a:t>
            </a:fld>
            <a:endParaRPr lang="en-GB" altLang="he-IL"/>
          </a:p>
        </p:txBody>
      </p:sp>
      <p:sp>
        <p:nvSpPr>
          <p:cNvPr id="253953" name="Rectangle 1">
            <a:extLst>
              <a:ext uri="{FF2B5EF4-FFF2-40B4-BE49-F238E27FC236}">
                <a16:creationId xmlns:a16="http://schemas.microsoft.com/office/drawing/2014/main" id="{8B8048D3-3378-482D-954E-672D8112453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3306D94A-1FA1-43EF-89ED-CD11D779E4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0195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D623669-ABA6-4250-BA2F-D79A917D3E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24DF11-54B7-4C7C-9EA0-A907803B7CF1}" type="slidenum">
              <a:rPr lang="en-GB" altLang="he-IL"/>
              <a:pPr/>
              <a:t>58</a:t>
            </a:fld>
            <a:endParaRPr lang="en-GB" altLang="he-IL"/>
          </a:p>
        </p:txBody>
      </p:sp>
      <p:sp>
        <p:nvSpPr>
          <p:cNvPr id="254977" name="Rectangle 1">
            <a:extLst>
              <a:ext uri="{FF2B5EF4-FFF2-40B4-BE49-F238E27FC236}">
                <a16:creationId xmlns:a16="http://schemas.microsoft.com/office/drawing/2014/main" id="{C3ED29C9-0D37-40F0-9C76-EA52906A4A4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98FE4ADA-B908-48F4-8DAD-CB8D5CC9270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21176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DD5801A-B7DC-4340-818C-942CB6B997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2AB36-5ADE-4481-B430-28D28E7EB66D}" type="slidenum">
              <a:rPr lang="en-GB" altLang="he-IL"/>
              <a:pPr/>
              <a:t>59</a:t>
            </a:fld>
            <a:endParaRPr lang="en-GB" altLang="he-IL"/>
          </a:p>
        </p:txBody>
      </p:sp>
      <p:sp>
        <p:nvSpPr>
          <p:cNvPr id="256001" name="Rectangle 1">
            <a:extLst>
              <a:ext uri="{FF2B5EF4-FFF2-40B4-BE49-F238E27FC236}">
                <a16:creationId xmlns:a16="http://schemas.microsoft.com/office/drawing/2014/main" id="{01A6C0FE-3BC9-462D-84B9-4EC344382E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B8D50EF4-BC67-4ED3-90EC-AE93FFA89D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87250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CE1674-4163-4A92-949A-A427B908AA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198D02-5ABD-4778-9752-55F9AF344B3F}" type="slidenum">
              <a:rPr lang="en-GB" altLang="he-IL"/>
              <a:pPr/>
              <a:t>60</a:t>
            </a:fld>
            <a:endParaRPr lang="en-GB" altLang="he-IL"/>
          </a:p>
        </p:txBody>
      </p:sp>
      <p:sp>
        <p:nvSpPr>
          <p:cNvPr id="257025" name="Rectangle 1">
            <a:extLst>
              <a:ext uri="{FF2B5EF4-FFF2-40B4-BE49-F238E27FC236}">
                <a16:creationId xmlns:a16="http://schemas.microsoft.com/office/drawing/2014/main" id="{26402547-8D1D-4B35-B6BE-768C4813FA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7026" name="Rectangle 2">
            <a:extLst>
              <a:ext uri="{FF2B5EF4-FFF2-40B4-BE49-F238E27FC236}">
                <a16:creationId xmlns:a16="http://schemas.microsoft.com/office/drawing/2014/main" id="{74A36D00-2473-4929-839E-3F522B9566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40287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CD8F2BE-D6A7-47D2-83B4-A5CF06E525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74EA39-318B-412B-ADC0-1FEA757764CE}" type="slidenum">
              <a:rPr lang="en-GB" altLang="he-IL"/>
              <a:pPr/>
              <a:t>61</a:t>
            </a:fld>
            <a:endParaRPr lang="en-GB" altLang="he-IL"/>
          </a:p>
        </p:txBody>
      </p:sp>
      <p:sp>
        <p:nvSpPr>
          <p:cNvPr id="258049" name="Rectangle 1">
            <a:extLst>
              <a:ext uri="{FF2B5EF4-FFF2-40B4-BE49-F238E27FC236}">
                <a16:creationId xmlns:a16="http://schemas.microsoft.com/office/drawing/2014/main" id="{B5F5F5E3-0A72-457E-98E6-5227B6D8FC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8050" name="Rectangle 2">
            <a:extLst>
              <a:ext uri="{FF2B5EF4-FFF2-40B4-BE49-F238E27FC236}">
                <a16:creationId xmlns:a16="http://schemas.microsoft.com/office/drawing/2014/main" id="{C8C87C70-C487-478F-B6B3-808C821B96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01162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899624A-17A9-4E5D-89EA-706C46FAD1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F07916-13C7-46D2-94A0-C888B0B4FA78}" type="slidenum">
              <a:rPr lang="en-GB" altLang="he-IL"/>
              <a:pPr/>
              <a:t>62</a:t>
            </a:fld>
            <a:endParaRPr lang="en-GB" altLang="he-IL"/>
          </a:p>
        </p:txBody>
      </p:sp>
      <p:sp>
        <p:nvSpPr>
          <p:cNvPr id="259073" name="Rectangle 1">
            <a:extLst>
              <a:ext uri="{FF2B5EF4-FFF2-40B4-BE49-F238E27FC236}">
                <a16:creationId xmlns:a16="http://schemas.microsoft.com/office/drawing/2014/main" id="{A78264A0-2F9A-40AA-B5E4-D9F0ECAB8C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94811A3F-BD68-42C1-94F4-0295ECE56C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590683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C4934AE-0EE5-43A9-89EF-955F5CCDF44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77C24-B7D5-47F6-A529-27015F4873A7}" type="slidenum">
              <a:rPr lang="en-GB" altLang="he-IL"/>
              <a:pPr/>
              <a:t>63</a:t>
            </a:fld>
            <a:endParaRPr lang="en-GB" altLang="he-IL"/>
          </a:p>
        </p:txBody>
      </p:sp>
      <p:sp>
        <p:nvSpPr>
          <p:cNvPr id="260097" name="Rectangle 1">
            <a:extLst>
              <a:ext uri="{FF2B5EF4-FFF2-40B4-BE49-F238E27FC236}">
                <a16:creationId xmlns:a16="http://schemas.microsoft.com/office/drawing/2014/main" id="{EC78C7D3-8946-4341-8AC1-D31F4B41BFB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0098" name="Rectangle 2">
            <a:extLst>
              <a:ext uri="{FF2B5EF4-FFF2-40B4-BE49-F238E27FC236}">
                <a16:creationId xmlns:a16="http://schemas.microsoft.com/office/drawing/2014/main" id="{7385D696-6D1F-4D37-9CAF-86A6B415A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09763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E04A93C-43A6-478C-99BB-E43F1832F4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503FEE-ECA2-422F-B956-806970F083E5}" type="slidenum">
              <a:rPr lang="en-GB" altLang="he-IL"/>
              <a:pPr/>
              <a:t>64</a:t>
            </a:fld>
            <a:endParaRPr lang="en-GB" altLang="he-IL"/>
          </a:p>
        </p:txBody>
      </p:sp>
      <p:sp>
        <p:nvSpPr>
          <p:cNvPr id="261121" name="Rectangle 1">
            <a:extLst>
              <a:ext uri="{FF2B5EF4-FFF2-40B4-BE49-F238E27FC236}">
                <a16:creationId xmlns:a16="http://schemas.microsoft.com/office/drawing/2014/main" id="{01BC9292-5438-45B1-A9B7-A7BCD4E833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1122" name="Rectangle 2">
            <a:extLst>
              <a:ext uri="{FF2B5EF4-FFF2-40B4-BE49-F238E27FC236}">
                <a16:creationId xmlns:a16="http://schemas.microsoft.com/office/drawing/2014/main" id="{74BD1D33-59FE-4A52-93FE-73C055D9E7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81739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A5B706-51A4-48A8-ABD1-CD45B8DFF8B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20E07F-6F74-44EC-88EF-296A77C937F0}" type="slidenum">
              <a:rPr lang="en-GB" altLang="he-IL"/>
              <a:pPr/>
              <a:t>14</a:t>
            </a:fld>
            <a:endParaRPr lang="en-GB" altLang="he-IL"/>
          </a:p>
        </p:txBody>
      </p:sp>
      <p:sp>
        <p:nvSpPr>
          <p:cNvPr id="202753" name="Rectangle 1">
            <a:extLst>
              <a:ext uri="{FF2B5EF4-FFF2-40B4-BE49-F238E27FC236}">
                <a16:creationId xmlns:a16="http://schemas.microsoft.com/office/drawing/2014/main" id="{0E4BF44A-7986-4DE5-92BE-C447073676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B76D82D4-7041-41FA-9E43-712726950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9924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1C73EB5-F3EE-47D7-B9CD-88895D5D82D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1AB88-1992-4D4A-AEA3-42584AB0EEF1}" type="slidenum">
              <a:rPr lang="en-GB" altLang="he-IL"/>
              <a:pPr/>
              <a:t>65</a:t>
            </a:fld>
            <a:endParaRPr lang="en-GB" altLang="he-IL"/>
          </a:p>
        </p:txBody>
      </p:sp>
      <p:sp>
        <p:nvSpPr>
          <p:cNvPr id="262145" name="Rectangle 1">
            <a:extLst>
              <a:ext uri="{FF2B5EF4-FFF2-40B4-BE49-F238E27FC236}">
                <a16:creationId xmlns:a16="http://schemas.microsoft.com/office/drawing/2014/main" id="{2FF3034F-818E-4B3A-8104-2A635BEFB72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2146" name="Rectangle 2">
            <a:extLst>
              <a:ext uri="{FF2B5EF4-FFF2-40B4-BE49-F238E27FC236}">
                <a16:creationId xmlns:a16="http://schemas.microsoft.com/office/drawing/2014/main" id="{AC0AD23F-00C4-4075-9919-0BEE9A03CA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07833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C126A71-16B9-4456-BFF8-4DB6CE42C7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8B690A-AC06-4F2D-B8A2-1B6C2604D796}" type="slidenum">
              <a:rPr lang="en-GB" altLang="he-IL"/>
              <a:pPr/>
              <a:t>66</a:t>
            </a:fld>
            <a:endParaRPr lang="en-GB" altLang="he-IL"/>
          </a:p>
        </p:txBody>
      </p:sp>
      <p:sp>
        <p:nvSpPr>
          <p:cNvPr id="263169" name="Rectangle 1">
            <a:extLst>
              <a:ext uri="{FF2B5EF4-FFF2-40B4-BE49-F238E27FC236}">
                <a16:creationId xmlns:a16="http://schemas.microsoft.com/office/drawing/2014/main" id="{0FEFBC8C-C395-4536-B799-C7E4F10C6D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3170" name="Rectangle 2">
            <a:extLst>
              <a:ext uri="{FF2B5EF4-FFF2-40B4-BE49-F238E27FC236}">
                <a16:creationId xmlns:a16="http://schemas.microsoft.com/office/drawing/2014/main" id="{DD02AF85-DCEF-4112-BDD2-C80E4B6DEA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86752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9DC1953-9E3F-4514-99F8-7F41A5FDFB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D83677-6ABD-410B-9DA8-AA368B6B59EF}" type="slidenum">
              <a:rPr lang="en-GB" altLang="he-IL"/>
              <a:pPr/>
              <a:t>67</a:t>
            </a:fld>
            <a:endParaRPr lang="en-GB" altLang="he-IL"/>
          </a:p>
        </p:txBody>
      </p:sp>
      <p:sp>
        <p:nvSpPr>
          <p:cNvPr id="264193" name="Rectangle 1">
            <a:extLst>
              <a:ext uri="{FF2B5EF4-FFF2-40B4-BE49-F238E27FC236}">
                <a16:creationId xmlns:a16="http://schemas.microsoft.com/office/drawing/2014/main" id="{12F58931-CFD2-4436-91A1-5F21D2553C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4194" name="Rectangle 2">
            <a:extLst>
              <a:ext uri="{FF2B5EF4-FFF2-40B4-BE49-F238E27FC236}">
                <a16:creationId xmlns:a16="http://schemas.microsoft.com/office/drawing/2014/main" id="{7EB1590B-B4AB-4D90-848E-9F334F56FD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731223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24C4C9-2EAE-4236-854D-BBB90C3EF6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EEF188-65B0-4708-B54F-319D6221AEA9}" type="slidenum">
              <a:rPr lang="en-GB" altLang="he-IL"/>
              <a:pPr/>
              <a:t>68</a:t>
            </a:fld>
            <a:endParaRPr lang="en-GB" altLang="he-IL"/>
          </a:p>
        </p:txBody>
      </p:sp>
      <p:sp>
        <p:nvSpPr>
          <p:cNvPr id="265217" name="Rectangle 1">
            <a:extLst>
              <a:ext uri="{FF2B5EF4-FFF2-40B4-BE49-F238E27FC236}">
                <a16:creationId xmlns:a16="http://schemas.microsoft.com/office/drawing/2014/main" id="{6E5BBE97-60E5-4078-BBFE-23DD26EFC1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5218" name="Rectangle 2">
            <a:extLst>
              <a:ext uri="{FF2B5EF4-FFF2-40B4-BE49-F238E27FC236}">
                <a16:creationId xmlns:a16="http://schemas.microsoft.com/office/drawing/2014/main" id="{36465DE3-301C-4184-A045-B5603F64C7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8864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885DA3-0061-48AC-A7FC-F00EE0FEB93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8F1D6B-7DC3-4A50-96DA-4A1613680739}" type="slidenum">
              <a:rPr lang="en-GB" altLang="he-IL"/>
              <a:pPr/>
              <a:t>69</a:t>
            </a:fld>
            <a:endParaRPr lang="en-GB" altLang="he-IL"/>
          </a:p>
        </p:txBody>
      </p:sp>
      <p:sp>
        <p:nvSpPr>
          <p:cNvPr id="266241" name="Rectangle 1">
            <a:extLst>
              <a:ext uri="{FF2B5EF4-FFF2-40B4-BE49-F238E27FC236}">
                <a16:creationId xmlns:a16="http://schemas.microsoft.com/office/drawing/2014/main" id="{7994DA1B-F4C8-4801-B6AD-E937B704385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42" name="Rectangle 2">
            <a:extLst>
              <a:ext uri="{FF2B5EF4-FFF2-40B4-BE49-F238E27FC236}">
                <a16:creationId xmlns:a16="http://schemas.microsoft.com/office/drawing/2014/main" id="{484BD58C-690F-4323-A3CA-ED2F3B25A4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99434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44566A-05DC-4631-ACAD-9A94AF106E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C67AEA-5617-4500-A761-83C2C3ADFCF1}" type="slidenum">
              <a:rPr lang="en-GB" altLang="he-IL"/>
              <a:pPr/>
              <a:t>70</a:t>
            </a:fld>
            <a:endParaRPr lang="en-GB" altLang="he-IL"/>
          </a:p>
        </p:txBody>
      </p:sp>
      <p:sp>
        <p:nvSpPr>
          <p:cNvPr id="267265" name="Rectangle 1">
            <a:extLst>
              <a:ext uri="{FF2B5EF4-FFF2-40B4-BE49-F238E27FC236}">
                <a16:creationId xmlns:a16="http://schemas.microsoft.com/office/drawing/2014/main" id="{E76BD132-2043-40F3-B51A-208A172C3B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7266" name="Rectangle 2">
            <a:extLst>
              <a:ext uri="{FF2B5EF4-FFF2-40B4-BE49-F238E27FC236}">
                <a16:creationId xmlns:a16="http://schemas.microsoft.com/office/drawing/2014/main" id="{59A5BBC8-AE27-4BA9-8CC9-B2FCAB3B94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06946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F54116-6B2A-4397-8778-11A36A2BB47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CC618B-E433-464A-B3BD-6C30E7E5E43B}" type="slidenum">
              <a:rPr lang="en-GB" altLang="he-IL"/>
              <a:pPr/>
              <a:t>71</a:t>
            </a:fld>
            <a:endParaRPr lang="en-GB" altLang="he-IL"/>
          </a:p>
        </p:txBody>
      </p:sp>
      <p:sp>
        <p:nvSpPr>
          <p:cNvPr id="268289" name="Rectangle 1">
            <a:extLst>
              <a:ext uri="{FF2B5EF4-FFF2-40B4-BE49-F238E27FC236}">
                <a16:creationId xmlns:a16="http://schemas.microsoft.com/office/drawing/2014/main" id="{3C35041E-5BD8-4FBC-8B8B-B4BB1A24D4A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8290" name="Rectangle 2">
            <a:extLst>
              <a:ext uri="{FF2B5EF4-FFF2-40B4-BE49-F238E27FC236}">
                <a16:creationId xmlns:a16="http://schemas.microsoft.com/office/drawing/2014/main" id="{5526C088-2A3A-4578-AC58-F4B5A42066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90036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7513654-C9D9-4D0F-840C-A99F70A5022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6202B6-8236-4106-ABC6-392798A34EB4}" type="slidenum">
              <a:rPr lang="en-GB" altLang="he-IL"/>
              <a:pPr/>
              <a:t>72</a:t>
            </a:fld>
            <a:endParaRPr lang="en-GB" altLang="he-IL"/>
          </a:p>
        </p:txBody>
      </p:sp>
      <p:sp>
        <p:nvSpPr>
          <p:cNvPr id="269313" name="Rectangle 1">
            <a:extLst>
              <a:ext uri="{FF2B5EF4-FFF2-40B4-BE49-F238E27FC236}">
                <a16:creationId xmlns:a16="http://schemas.microsoft.com/office/drawing/2014/main" id="{954A888D-ACDA-4713-B693-3D2B051C80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9314" name="Rectangle 2">
            <a:extLst>
              <a:ext uri="{FF2B5EF4-FFF2-40B4-BE49-F238E27FC236}">
                <a16:creationId xmlns:a16="http://schemas.microsoft.com/office/drawing/2014/main" id="{0212F35C-F9C1-423D-9B2D-E5AC41AACC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29321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A556864-D6FE-4C95-825E-C8113583DD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C44157-A404-4582-A2D3-2617A3DA37E0}" type="slidenum">
              <a:rPr lang="en-GB" altLang="he-IL"/>
              <a:pPr/>
              <a:t>73</a:t>
            </a:fld>
            <a:endParaRPr lang="en-GB" altLang="he-IL"/>
          </a:p>
        </p:txBody>
      </p:sp>
      <p:sp>
        <p:nvSpPr>
          <p:cNvPr id="270337" name="Rectangle 1">
            <a:extLst>
              <a:ext uri="{FF2B5EF4-FFF2-40B4-BE49-F238E27FC236}">
                <a16:creationId xmlns:a16="http://schemas.microsoft.com/office/drawing/2014/main" id="{D5CDB318-BCE6-4DF7-B35E-51569978FAB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0338" name="Rectangle 2">
            <a:extLst>
              <a:ext uri="{FF2B5EF4-FFF2-40B4-BE49-F238E27FC236}">
                <a16:creationId xmlns:a16="http://schemas.microsoft.com/office/drawing/2014/main" id="{4BF00109-6A78-4AA3-B501-086FB3076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284067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3C81769-B268-4A4F-AA21-FFD28792D4B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F914D7-851C-47AD-B78F-1021B31E1154}" type="slidenum">
              <a:rPr lang="en-GB" altLang="he-IL"/>
              <a:pPr/>
              <a:t>74</a:t>
            </a:fld>
            <a:endParaRPr lang="en-GB" altLang="he-IL"/>
          </a:p>
        </p:txBody>
      </p:sp>
      <p:sp>
        <p:nvSpPr>
          <p:cNvPr id="271361" name="Rectangle 1">
            <a:extLst>
              <a:ext uri="{FF2B5EF4-FFF2-40B4-BE49-F238E27FC236}">
                <a16:creationId xmlns:a16="http://schemas.microsoft.com/office/drawing/2014/main" id="{0CBF790B-3F8C-4FAA-91CD-969BF242C2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1362" name="Rectangle 2">
            <a:extLst>
              <a:ext uri="{FF2B5EF4-FFF2-40B4-BE49-F238E27FC236}">
                <a16:creationId xmlns:a16="http://schemas.microsoft.com/office/drawing/2014/main" id="{D9D03959-337E-443C-864E-F24818276A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6695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A0B851-E7DA-4921-B678-101B32C624E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98D8E6-1879-49A5-8377-8829256BF606}" type="slidenum">
              <a:rPr lang="en-GB" altLang="he-IL"/>
              <a:pPr/>
              <a:t>15</a:t>
            </a:fld>
            <a:endParaRPr lang="en-GB" altLang="he-IL"/>
          </a:p>
        </p:txBody>
      </p:sp>
      <p:sp>
        <p:nvSpPr>
          <p:cNvPr id="203777" name="Rectangle 1">
            <a:extLst>
              <a:ext uri="{FF2B5EF4-FFF2-40B4-BE49-F238E27FC236}">
                <a16:creationId xmlns:a16="http://schemas.microsoft.com/office/drawing/2014/main" id="{5E9B478A-80C5-4AAB-9AB1-CC2ADB82197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2496AF9B-FA02-4130-97D4-278A9CF638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56069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3D4D3E2-8BD4-43C3-8D0B-6401CFB8DA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07F4CA-B1D1-4F8A-940C-92F3950539A5}" type="slidenum">
              <a:rPr lang="en-GB" altLang="he-IL"/>
              <a:pPr/>
              <a:t>75</a:t>
            </a:fld>
            <a:endParaRPr lang="en-GB" altLang="he-IL"/>
          </a:p>
        </p:txBody>
      </p:sp>
      <p:sp>
        <p:nvSpPr>
          <p:cNvPr id="272385" name="Rectangle 1">
            <a:extLst>
              <a:ext uri="{FF2B5EF4-FFF2-40B4-BE49-F238E27FC236}">
                <a16:creationId xmlns:a16="http://schemas.microsoft.com/office/drawing/2014/main" id="{0B22D8BE-941C-4B06-96CD-6FB7857606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2386" name="Rectangle 2">
            <a:extLst>
              <a:ext uri="{FF2B5EF4-FFF2-40B4-BE49-F238E27FC236}">
                <a16:creationId xmlns:a16="http://schemas.microsoft.com/office/drawing/2014/main" id="{47D0B207-2AC2-429A-A76D-831732B858B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115142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305B89-EF8B-4ABA-91D4-E690CD7DBA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EA791B-0091-4C54-B91B-38BEA8AE435C}" type="slidenum">
              <a:rPr lang="en-GB" altLang="he-IL"/>
              <a:pPr/>
              <a:t>76</a:t>
            </a:fld>
            <a:endParaRPr lang="en-GB" altLang="he-IL"/>
          </a:p>
        </p:txBody>
      </p:sp>
      <p:sp>
        <p:nvSpPr>
          <p:cNvPr id="274433" name="Rectangle 1">
            <a:extLst>
              <a:ext uri="{FF2B5EF4-FFF2-40B4-BE49-F238E27FC236}">
                <a16:creationId xmlns:a16="http://schemas.microsoft.com/office/drawing/2014/main" id="{FD3319CF-39C3-42EA-8371-834F5DEB6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4434" name="Rectangle 2">
            <a:extLst>
              <a:ext uri="{FF2B5EF4-FFF2-40B4-BE49-F238E27FC236}">
                <a16:creationId xmlns:a16="http://schemas.microsoft.com/office/drawing/2014/main" id="{4A8E4126-E120-49B7-9398-3A23A930E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242311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9B014928-7B66-47FB-8E71-045EF607B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D9A183-155C-4279-AE80-DB840715CC0C}" type="slidenum">
              <a:rPr lang="el-GR" altLang="he-IL"/>
              <a:pPr eaLnBrk="1" hangingPunct="1"/>
              <a:t>81</a:t>
            </a:fld>
            <a:endParaRPr lang="el-GR" altLang="he-IL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9028862A-C26A-41BD-9CD6-15109D08E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A34E96F3-C407-4600-844F-FA630212F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566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7CB5A86D-2C6B-4353-9195-7954CB54E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FDFBB8F2-5B9A-4DF7-B6F4-A800BC4844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he-IL"/>
              <a:t>Secondary use outweighs primary use in some disciplines…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9D64575C-FA51-48B6-9A1F-30D3DF294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77C8A4B-3CC3-49DD-97E8-E2F04C8604B3}" type="slidenum">
              <a:rPr lang="en-US" altLang="he-IL" sz="1200"/>
              <a:pPr eaLnBrk="1" hangingPunct="1"/>
              <a:t>88</a:t>
            </a:fld>
            <a:endParaRPr lang="en-US" altLang="he-IL" sz="1200"/>
          </a:p>
        </p:txBody>
      </p:sp>
    </p:spTree>
    <p:extLst>
      <p:ext uri="{BB962C8B-B14F-4D97-AF65-F5344CB8AC3E}">
        <p14:creationId xmlns:p14="http://schemas.microsoft.com/office/powerpoint/2010/main" val="93011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60DA061-0999-474C-A315-01EFBFC6CE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12D267-4DF6-4135-B13B-11671E5A0348}" type="slidenum">
              <a:rPr lang="en-GB" altLang="he-IL"/>
              <a:pPr/>
              <a:t>16</a:t>
            </a:fld>
            <a:endParaRPr lang="en-GB" altLang="he-IL"/>
          </a:p>
        </p:txBody>
      </p:sp>
      <p:sp>
        <p:nvSpPr>
          <p:cNvPr id="204801" name="Rectangle 1">
            <a:extLst>
              <a:ext uri="{FF2B5EF4-FFF2-40B4-BE49-F238E27FC236}">
                <a16:creationId xmlns:a16="http://schemas.microsoft.com/office/drawing/2014/main" id="{8A9036FD-BFFE-4113-B2EE-EEBF853B2C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AE2105E3-1257-4AAC-AF3C-3683FC9886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3106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5027332-2990-45FB-8E9B-8650C6C243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83E21F-AAFE-4861-908A-6F46B34E9C94}" type="slidenum">
              <a:rPr lang="en-GB" altLang="he-IL"/>
              <a:pPr/>
              <a:t>17</a:t>
            </a:fld>
            <a:endParaRPr lang="en-GB" altLang="he-IL"/>
          </a:p>
        </p:txBody>
      </p:sp>
      <p:sp>
        <p:nvSpPr>
          <p:cNvPr id="205825" name="Rectangle 1">
            <a:extLst>
              <a:ext uri="{FF2B5EF4-FFF2-40B4-BE49-F238E27FC236}">
                <a16:creationId xmlns:a16="http://schemas.microsoft.com/office/drawing/2014/main" id="{E2F61E8D-36D2-4081-BA0D-2924B5A8E7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7C8927DA-8D08-4DAC-9555-5A61ED10AB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3905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452B95B-2611-4CBE-AC94-4BF94862C4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8621DE-9009-480D-88F7-DEA0AF524DCF}" type="slidenum">
              <a:rPr lang="en-GB" altLang="he-IL"/>
              <a:pPr/>
              <a:t>18</a:t>
            </a:fld>
            <a:endParaRPr lang="en-GB" altLang="he-IL"/>
          </a:p>
        </p:txBody>
      </p:sp>
      <p:sp>
        <p:nvSpPr>
          <p:cNvPr id="206849" name="Rectangle 1">
            <a:extLst>
              <a:ext uri="{FF2B5EF4-FFF2-40B4-BE49-F238E27FC236}">
                <a16:creationId xmlns:a16="http://schemas.microsoft.com/office/drawing/2014/main" id="{021E4A79-8FF7-4544-A5F3-DFF0DCD762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B27BBC31-0E8D-4961-B977-E3E7ABFF5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2907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834123-2C57-4D33-98DC-E23DB2FF753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C84E2C-2B1C-4094-9407-4456B3629253}" type="slidenum">
              <a:rPr lang="en-GB" altLang="he-IL"/>
              <a:pPr/>
              <a:t>19</a:t>
            </a:fld>
            <a:endParaRPr lang="en-GB" altLang="he-IL"/>
          </a:p>
        </p:txBody>
      </p:sp>
      <p:sp>
        <p:nvSpPr>
          <p:cNvPr id="207873" name="Rectangle 1">
            <a:extLst>
              <a:ext uri="{FF2B5EF4-FFF2-40B4-BE49-F238E27FC236}">
                <a16:creationId xmlns:a16="http://schemas.microsoft.com/office/drawing/2014/main" id="{2A783A4D-B978-447C-921D-434D3DCEA0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24C57B3F-2116-4C47-9475-835AE2B8C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6389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3C5A304-0922-4DEB-A997-6A59E38857A5}"/>
              </a:ext>
            </a:extLst>
          </p:cNvPr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9987" tIns="44993" rIns="89987" bIns="44993" anchor="ctr"/>
          <a:lstStyle/>
          <a:p>
            <a:pPr algn="ctr">
              <a:defRPr/>
            </a:pPr>
            <a:endParaRPr lang="en-US" sz="2667"/>
          </a:p>
        </p:txBody>
      </p:sp>
      <p:sp>
        <p:nvSpPr>
          <p:cNvPr id="5" name="מחבר ישר 4">
            <a:extLst>
              <a:ext uri="{FF2B5EF4-FFF2-40B4-BE49-F238E27FC236}">
                <a16:creationId xmlns:a16="http://schemas.microsoft.com/office/drawing/2014/main" id="{46C7650B-56E9-4920-9489-228004267223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9987" tIns="44993" rIns="89987" bIns="44993"/>
          <a:lstStyle/>
          <a:p>
            <a:pPr>
              <a:defRPr/>
            </a:pPr>
            <a:endParaRPr lang="en-US" sz="2667">
              <a:latin typeface="Arial" charset="0"/>
              <a:cs typeface="Arial" charset="0"/>
            </a:endParaRPr>
          </a:p>
        </p:txBody>
      </p:sp>
      <p:sp>
        <p:nvSpPr>
          <p:cNvPr id="12" name="כותרת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>
            <a:noAutofit/>
          </a:bodyPr>
          <a:lstStyle>
            <a:lvl1pPr algn="r">
              <a:defRPr sz="4111" b="1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5" name="כותרת משנה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0494" tIns="0" rIns="40494" bIns="0"/>
          <a:lstStyle>
            <a:lvl1pPr marL="0" indent="0" algn="r">
              <a:buNone/>
              <a:defRPr sz="2111">
                <a:solidFill>
                  <a:srgbClr val="FFFFFF"/>
                </a:solidFill>
                <a:effectLst/>
              </a:defRPr>
            </a:lvl1pPr>
            <a:lvl2pPr marL="449931" indent="0" algn="ctr">
              <a:buNone/>
            </a:lvl2pPr>
            <a:lvl3pPr marL="899862" indent="0" algn="ctr">
              <a:buNone/>
            </a:lvl3pPr>
            <a:lvl4pPr marL="1349793" indent="0" algn="ctr">
              <a:buNone/>
            </a:lvl4pPr>
            <a:lvl5pPr marL="1799724" indent="0" algn="ctr">
              <a:buNone/>
            </a:lvl5pPr>
            <a:lvl6pPr marL="2249655" indent="0" algn="ctr">
              <a:buNone/>
            </a:lvl6pPr>
            <a:lvl7pPr marL="2699586" indent="0" algn="ctr">
              <a:buNone/>
            </a:lvl7pPr>
            <a:lvl8pPr marL="3149517" indent="0" algn="ctr">
              <a:buNone/>
            </a:lvl8pPr>
            <a:lvl9pPr marL="3599448" indent="0" algn="ctr">
              <a:buNone/>
            </a:lvl9pPr>
            <a:extLst/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6" name="מציין מיקום של תאריך 30">
            <a:extLst>
              <a:ext uri="{FF2B5EF4-FFF2-40B4-BE49-F238E27FC236}">
                <a16:creationId xmlns:a16="http://schemas.microsoft.com/office/drawing/2014/main" id="{62D81B09-4372-478B-A12B-1B8B1FB7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71987" y="6557596"/>
            <a:ext cx="2002013" cy="227135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כותרת תחתונה 17">
            <a:extLst>
              <a:ext uri="{FF2B5EF4-FFF2-40B4-BE49-F238E27FC236}">
                <a16:creationId xmlns:a16="http://schemas.microsoft.com/office/drawing/2014/main" id="{1E5F0ED4-BF8E-4978-BE15-DE95D495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8694" y="6557596"/>
            <a:ext cx="2928056" cy="228967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מספר שקופית 28">
            <a:extLst>
              <a:ext uri="{FF2B5EF4-FFF2-40B4-BE49-F238E27FC236}">
                <a16:creationId xmlns:a16="http://schemas.microsoft.com/office/drawing/2014/main" id="{BBC93BEE-BC13-4C4F-AD50-2D90E3CB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45" y="6497150"/>
            <a:ext cx="587376" cy="22896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0926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26">
            <a:extLst>
              <a:ext uri="{FF2B5EF4-FFF2-40B4-BE49-F238E27FC236}">
                <a16:creationId xmlns:a16="http://schemas.microsoft.com/office/drawing/2014/main" id="{1D2FB3E6-263F-4206-A34D-3F4B0D7F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3">
            <a:extLst>
              <a:ext uri="{FF2B5EF4-FFF2-40B4-BE49-F238E27FC236}">
                <a16:creationId xmlns:a16="http://schemas.microsoft.com/office/drawing/2014/main" id="{AF60D63C-7923-45A1-9DFA-70A5960F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15">
            <a:extLst>
              <a:ext uri="{FF2B5EF4-FFF2-40B4-BE49-F238E27FC236}">
                <a16:creationId xmlns:a16="http://schemas.microsoft.com/office/drawing/2014/main" id="{D5ECB81C-1344-46BD-9D25-30CEC833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9112" y="6555765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7" name="מציין מיקום של מספר שקופית 5">
            <a:extLst>
              <a:ext uri="{FF2B5EF4-FFF2-40B4-BE49-F238E27FC236}">
                <a16:creationId xmlns:a16="http://schemas.microsoft.com/office/drawing/2014/main" id="{53F2171D-813E-4D3B-88DC-EFA2CC3433A8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4004073994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53200" y="274956"/>
            <a:ext cx="1524000" cy="5851525"/>
          </a:xfrm>
        </p:spPr>
        <p:txBody>
          <a:bodyPr vert="eaVert" anchor="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5EF83B-654D-4627-91EB-2A3658E7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42153" y="6557596"/>
            <a:ext cx="2003778" cy="22713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1B94C9-53E6-453D-AEF8-37D89CFC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848" y="6555765"/>
            <a:ext cx="3658306" cy="228966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9E72B39-A015-45D2-8286-B493BAF5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464" y="6531952"/>
            <a:ext cx="587376" cy="227135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7" name="מציין מיקום של מספר שקופית 5">
            <a:extLst>
              <a:ext uri="{FF2B5EF4-FFF2-40B4-BE49-F238E27FC236}">
                <a16:creationId xmlns:a16="http://schemas.microsoft.com/office/drawing/2014/main" id="{DC18C9BE-D34B-47FC-BA32-8865E63AE02B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2044161207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 sz="2556"/>
            </a:lvl3pPr>
            <a:lvl4pPr algn="l" rtl="0">
              <a:defRPr sz="2333"/>
            </a:lvl4pPr>
            <a:lvl5pPr algn="l" rtl="0"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5" name="מציין מיקום של מספר שקופית 5">
            <a:extLst>
              <a:ext uri="{FF2B5EF4-FFF2-40B4-BE49-F238E27FC236}">
                <a16:creationId xmlns:a16="http://schemas.microsoft.com/office/drawing/2014/main" id="{085C5762-0A3F-40F4-8A8C-CFD4AA40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00855" y="73269"/>
            <a:ext cx="587376" cy="227135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805069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0E2F5-5A0A-4504-B231-C1FA2EE8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DFDFF-C641-4242-BCC2-8B6D5ED7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74091-6595-4A18-A08D-57219FC2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B634D-FCE9-40FC-9D72-41ABB09A70DF}" type="slidenum">
              <a:rPr lang="el-GR" altLang="he-IL"/>
              <a:pPr/>
              <a:t>‹#›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404542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מציין מיקום של תאריך 26">
            <a:extLst>
              <a:ext uri="{FF2B5EF4-FFF2-40B4-BE49-F238E27FC236}">
                <a16:creationId xmlns:a16="http://schemas.microsoft.com/office/drawing/2014/main" id="{69861E9A-B002-4B1D-B030-BFAAA8E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3">
            <a:extLst>
              <a:ext uri="{FF2B5EF4-FFF2-40B4-BE49-F238E27FC236}">
                <a16:creationId xmlns:a16="http://schemas.microsoft.com/office/drawing/2014/main" id="{04AE6604-C41D-414C-AAB8-16936E38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15">
            <a:extLst>
              <a:ext uri="{FF2B5EF4-FFF2-40B4-BE49-F238E27FC236}">
                <a16:creationId xmlns:a16="http://schemas.microsoft.com/office/drawing/2014/main" id="{843B4C08-4075-4CB6-A7A4-D53E594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56543" y="40300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3236793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6800" y="2821839"/>
            <a:ext cx="6255488" cy="1362075"/>
          </a:xfrm>
        </p:spPr>
        <p:txBody>
          <a:bodyPr anchor="t"/>
          <a:lstStyle>
            <a:lvl1pPr algn="r">
              <a:buNone/>
              <a:defRPr sz="4111" b="1" cap="all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56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54700-3FF5-488A-8DF7-43959DAF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3694" y="6557597"/>
            <a:ext cx="2003778" cy="2253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F41B594-4D37-4B86-BE8E-A2AA56AC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5667" y="6557596"/>
            <a:ext cx="2894542" cy="22713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68349B-EB71-4D7A-938A-9ECE365F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00855" y="73269"/>
            <a:ext cx="587376" cy="227135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1405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3520440" cy="4525963"/>
          </a:xfrm>
        </p:spPr>
        <p:txBody>
          <a:bodyPr/>
          <a:lstStyle>
            <a:lvl1pPr>
              <a:defRPr sz="2778"/>
            </a:lvl1pPr>
            <a:lvl2pPr>
              <a:defRPr sz="2333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178808" y="1600202"/>
            <a:ext cx="3520440" cy="4525963"/>
          </a:xfrm>
        </p:spPr>
        <p:txBody>
          <a:bodyPr/>
          <a:lstStyle>
            <a:lvl1pPr>
              <a:defRPr sz="2778"/>
            </a:lvl1pPr>
            <a:lvl2pPr>
              <a:defRPr sz="2333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26">
            <a:extLst>
              <a:ext uri="{FF2B5EF4-FFF2-40B4-BE49-F238E27FC236}">
                <a16:creationId xmlns:a16="http://schemas.microsoft.com/office/drawing/2014/main" id="{C14DCE8A-FC22-4EBC-B82B-8D06FC3A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3">
            <a:extLst>
              <a:ext uri="{FF2B5EF4-FFF2-40B4-BE49-F238E27FC236}">
                <a16:creationId xmlns:a16="http://schemas.microsoft.com/office/drawing/2014/main" id="{2FD3406D-4AA3-482F-B84C-1F80BCC4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15">
            <a:extLst>
              <a:ext uri="{FF2B5EF4-FFF2-40B4-BE49-F238E27FC236}">
                <a16:creationId xmlns:a16="http://schemas.microsoft.com/office/drawing/2014/main" id="{DAE3A58D-10B6-4826-955B-36C298B4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583" y="6555765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8" name="מציין מיקום של מספר שקופית 5">
            <a:extLst>
              <a:ext uri="{FF2B5EF4-FFF2-40B4-BE49-F238E27FC236}">
                <a16:creationId xmlns:a16="http://schemas.microsoft.com/office/drawing/2014/main" id="{0C4208A3-32DF-4D09-86A0-7154C0D97D2B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2889498423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778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778" b="1"/>
            </a:lvl3pPr>
            <a:lvl4pPr>
              <a:buNone/>
              <a:defRPr sz="1556" b="1"/>
            </a:lvl4pPr>
            <a:lvl5pPr>
              <a:buNone/>
              <a:defRPr sz="1556" b="1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778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778" b="1"/>
            </a:lvl3pPr>
            <a:lvl4pPr>
              <a:buNone/>
              <a:defRPr sz="1556" b="1"/>
            </a:lvl4pPr>
            <a:lvl5pPr>
              <a:buNone/>
              <a:defRPr sz="1556" b="1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778"/>
            </a:lvl3pPr>
            <a:lvl4pPr>
              <a:defRPr sz="1556"/>
            </a:lvl4pPr>
            <a:lvl5pPr>
              <a:defRPr sz="1556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778"/>
            </a:lvl3pPr>
            <a:lvl4pPr>
              <a:defRPr sz="1556"/>
            </a:lvl4pPr>
            <a:lvl5pPr>
              <a:defRPr sz="1556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26">
            <a:extLst>
              <a:ext uri="{FF2B5EF4-FFF2-40B4-BE49-F238E27FC236}">
                <a16:creationId xmlns:a16="http://schemas.microsoft.com/office/drawing/2014/main" id="{9A4BBCA5-32F9-43A2-8794-AA43F74F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כותרת תחתונה 3">
            <a:extLst>
              <a:ext uri="{FF2B5EF4-FFF2-40B4-BE49-F238E27FC236}">
                <a16:creationId xmlns:a16="http://schemas.microsoft.com/office/drawing/2014/main" id="{E495D2F3-7050-49F7-9E85-E96079B3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מציין מיקום של מספר שקופית 15">
            <a:extLst>
              <a:ext uri="{FF2B5EF4-FFF2-40B4-BE49-F238E27FC236}">
                <a16:creationId xmlns:a16="http://schemas.microsoft.com/office/drawing/2014/main" id="{1C1489BC-B9DE-419B-A203-3A4BFBB7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583" y="6555765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10" name="מציין מיקום של מספר שקופית 5">
            <a:extLst>
              <a:ext uri="{FF2B5EF4-FFF2-40B4-BE49-F238E27FC236}">
                <a16:creationId xmlns:a16="http://schemas.microsoft.com/office/drawing/2014/main" id="{39822DC3-0B58-4408-B77A-1A419C8FD098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321056498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6">
            <a:extLst>
              <a:ext uri="{FF2B5EF4-FFF2-40B4-BE49-F238E27FC236}">
                <a16:creationId xmlns:a16="http://schemas.microsoft.com/office/drawing/2014/main" id="{D05C5021-1D3A-4C37-8055-4C8BB202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AB46362-1CD8-432D-9FC7-4573D10A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מספר שקופית 15">
            <a:extLst>
              <a:ext uri="{FF2B5EF4-FFF2-40B4-BE49-F238E27FC236}">
                <a16:creationId xmlns:a16="http://schemas.microsoft.com/office/drawing/2014/main" id="{BE973F18-0AFC-4F5E-9882-270B2E3E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583" y="6563092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94D565-2CE9-4F2A-B666-7B5307F2AEF7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1993957738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26">
            <a:extLst>
              <a:ext uri="{FF2B5EF4-FFF2-40B4-BE49-F238E27FC236}">
                <a16:creationId xmlns:a16="http://schemas.microsoft.com/office/drawing/2014/main" id="{48CDD66D-E275-4600-B2E7-4E980953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מציין מיקום של כותרת תחתונה 3">
            <a:extLst>
              <a:ext uri="{FF2B5EF4-FFF2-40B4-BE49-F238E27FC236}">
                <a16:creationId xmlns:a16="http://schemas.microsoft.com/office/drawing/2014/main" id="{F0C946AB-1DBC-4B1E-8FEE-F9C469A0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מספר שקופית 15">
            <a:extLst>
              <a:ext uri="{FF2B5EF4-FFF2-40B4-BE49-F238E27FC236}">
                <a16:creationId xmlns:a16="http://schemas.microsoft.com/office/drawing/2014/main" id="{C168EC08-EB13-47DC-9E9F-464370CD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583" y="6546607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5" name="מציין מיקום של מספר שקופית 5">
            <a:extLst>
              <a:ext uri="{FF2B5EF4-FFF2-40B4-BE49-F238E27FC236}">
                <a16:creationId xmlns:a16="http://schemas.microsoft.com/office/drawing/2014/main" id="{2A71FD97-F8AC-481F-B2AA-8EA911F2975D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15821635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anchor="b"/>
          <a:lstStyle>
            <a:lvl1pPr algn="l">
              <a:buNone/>
              <a:defRPr lang="en-US" sz="2333" baseline="0" smtClean="0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57200" y="1497417"/>
            <a:ext cx="5897880" cy="602512"/>
          </a:xfrm>
        </p:spPr>
        <p:txBody>
          <a:bodyPr rot="0" spcFirstLastPara="0" vertOverflow="overflow" horzOverflow="overflow" lIns="40494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>
              <a:buNone/>
              <a:defRPr sz="1222"/>
            </a:lvl2pPr>
            <a:lvl3pPr>
              <a:buNone/>
              <a:defRPr sz="1000"/>
            </a:lvl3pPr>
            <a:lvl4pPr>
              <a:buNone/>
              <a:defRPr sz="889"/>
            </a:lvl4pPr>
            <a:lvl5pPr>
              <a:buNone/>
              <a:defRPr sz="889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 algn="l" rtl="0">
              <a:defRPr sz="3111"/>
            </a:lvl1pPr>
            <a:lvl2pPr algn="l" rtl="0">
              <a:defRPr sz="2778"/>
            </a:lvl2pPr>
            <a:lvl3pPr algn="l" rtl="0">
              <a:defRPr sz="2333"/>
            </a:lvl3pPr>
            <a:lvl4pPr algn="l" rtl="0">
              <a:defRPr sz="2000"/>
            </a:lvl4pPr>
            <a:lvl5pPr algn="l" rtl="0">
              <a:defRPr sz="2000"/>
            </a:lvl5pPr>
            <a:extLst/>
          </a:lstStyle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5" name="מציין מיקום של תאריך 26">
            <a:extLst>
              <a:ext uri="{FF2B5EF4-FFF2-40B4-BE49-F238E27FC236}">
                <a16:creationId xmlns:a16="http://schemas.microsoft.com/office/drawing/2014/main" id="{2D84D789-7B15-4670-B3DE-E9CF72E7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3">
            <a:extLst>
              <a:ext uri="{FF2B5EF4-FFF2-40B4-BE49-F238E27FC236}">
                <a16:creationId xmlns:a16="http://schemas.microsoft.com/office/drawing/2014/main" id="{6AFCA92D-5CCE-4461-9C40-932A61E9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15">
            <a:extLst>
              <a:ext uri="{FF2B5EF4-FFF2-40B4-BE49-F238E27FC236}">
                <a16:creationId xmlns:a16="http://schemas.microsoft.com/office/drawing/2014/main" id="{7109E00E-1542-405B-8C6D-DFD86F97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231" y="6498026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8" name="מציין מיקום של מספר שקופית 5">
            <a:extLst>
              <a:ext uri="{FF2B5EF4-FFF2-40B4-BE49-F238E27FC236}">
                <a16:creationId xmlns:a16="http://schemas.microsoft.com/office/drawing/2014/main" id="{BC7C34F3-E2EB-4A50-8AC2-76DBF84BB660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1908000274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A651B7D-9B6A-4404-A5D3-B725938CA50F}"/>
              </a:ext>
            </a:extLst>
          </p:cNvPr>
          <p:cNvSpPr/>
          <p:nvPr/>
        </p:nvSpPr>
        <p:spPr>
          <a:xfrm rot="21240000">
            <a:off x="597960" y="1003789"/>
            <a:ext cx="4319763" cy="431372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87" tIns="44993" rIns="89987" bIns="44993" anchor="ctr"/>
          <a:lstStyle/>
          <a:p>
            <a:pPr algn="ctr">
              <a:defRPr/>
            </a:pPr>
            <a:endParaRPr lang="en-US" sz="2667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3A7DA50-553C-402B-B5E7-4B95E9ED4E2D}"/>
              </a:ext>
            </a:extLst>
          </p:cNvPr>
          <p:cNvSpPr/>
          <p:nvPr/>
        </p:nvSpPr>
        <p:spPr>
          <a:xfrm rot="21420000">
            <a:off x="596195" y="998294"/>
            <a:ext cx="4319764" cy="4313725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87" tIns="44993" rIns="89987" bIns="44993" anchor="ctr"/>
          <a:lstStyle/>
          <a:p>
            <a:pPr algn="ctr">
              <a:defRPr/>
            </a:pPr>
            <a:endParaRPr lang="en-US" sz="2667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72890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aseline="0">
                <a:solidFill>
                  <a:schemeClr val="tx1"/>
                </a:solidFill>
              </a:defRPr>
            </a:lvl1pPr>
            <a:lvl2pPr>
              <a:defRPr sz="1222"/>
            </a:lvl2pPr>
            <a:lvl3pPr>
              <a:defRPr sz="1000"/>
            </a:lvl3pPr>
            <a:lvl4pPr>
              <a:defRPr sz="889"/>
            </a:lvl4pPr>
            <a:lvl5pPr>
              <a:defRPr sz="889"/>
            </a:lvl5pPr>
            <a:extLst/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מציין מיקום של תמונה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111"/>
            </a:lvl1pPr>
            <a:extLst/>
          </a:lstStyle>
          <a:p>
            <a:pPr lvl="0"/>
            <a:r>
              <a:rPr lang="he-IL" noProof="0"/>
              <a:t>לחץ על הסמל כדי להוסיף תמונה</a:t>
            </a:r>
            <a:endParaRPr lang="en-US" noProof="0" dirty="0"/>
          </a:p>
        </p:txBody>
      </p:sp>
      <p:sp>
        <p:nvSpPr>
          <p:cNvPr id="7" name="מציין מיקום של תאריך 4">
            <a:extLst>
              <a:ext uri="{FF2B5EF4-FFF2-40B4-BE49-F238E27FC236}">
                <a16:creationId xmlns:a16="http://schemas.microsoft.com/office/drawing/2014/main" id="{C06CB452-445D-4E55-95CC-1C7F9140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כותרת תחתונה 5">
            <a:extLst>
              <a:ext uri="{FF2B5EF4-FFF2-40B4-BE49-F238E27FC236}">
                <a16:creationId xmlns:a16="http://schemas.microsoft.com/office/drawing/2014/main" id="{9C1E9D32-2824-4D2E-B965-4FE7AB63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מציין מיקום של מספר שקופית 6">
            <a:extLst>
              <a:ext uri="{FF2B5EF4-FFF2-40B4-BE49-F238E27FC236}">
                <a16:creationId xmlns:a16="http://schemas.microsoft.com/office/drawing/2014/main" id="{B995BAC8-4D5F-4472-9D71-1D4E2434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2583" y="6555765"/>
            <a:ext cx="589139" cy="228966"/>
          </a:xfrm>
        </p:spPr>
        <p:txBody>
          <a:bodyPr/>
          <a:lstStyle>
            <a:lvl1pPr>
              <a:defRPr/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  <p:sp>
        <p:nvSpPr>
          <p:cNvPr id="11" name="מציין מיקום של מספר שקופית 5">
            <a:extLst>
              <a:ext uri="{FF2B5EF4-FFF2-40B4-BE49-F238E27FC236}">
                <a16:creationId xmlns:a16="http://schemas.microsoft.com/office/drawing/2014/main" id="{B73AC631-A4DE-4A86-8DF2-428FE157C3CA}"/>
              </a:ext>
            </a:extLst>
          </p:cNvPr>
          <p:cNvSpPr txBox="1">
            <a:spLocks/>
          </p:cNvSpPr>
          <p:nvPr/>
        </p:nvSpPr>
        <p:spPr>
          <a:xfrm>
            <a:off x="3900855" y="73269"/>
            <a:ext cx="587376" cy="2271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z="1111" smtClean="0"/>
              <a:pPr/>
              <a:t>‹#›</a:t>
            </a:fld>
            <a:endParaRPr lang="en-US" altLang="he-IL" sz="1111"/>
          </a:p>
        </p:txBody>
      </p:sp>
    </p:spTree>
    <p:extLst>
      <p:ext uri="{BB962C8B-B14F-4D97-AF65-F5344CB8AC3E}">
        <p14:creationId xmlns:p14="http://schemas.microsoft.com/office/powerpoint/2010/main" val="320548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FE02F5EA-6E44-475E-A5E2-664FDD137AB4}"/>
              </a:ext>
            </a:extLst>
          </p:cNvPr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9987" tIns="44993" rIns="89987" bIns="44993" anchor="ctr"/>
          <a:lstStyle/>
          <a:p>
            <a:pPr algn="ctr">
              <a:defRPr/>
            </a:pPr>
            <a:endParaRPr lang="en-US" sz="2667"/>
          </a:p>
        </p:txBody>
      </p:sp>
      <p:sp>
        <p:nvSpPr>
          <p:cNvPr id="3" name="מציין מיקום של כותרת 2">
            <a:extLst>
              <a:ext uri="{FF2B5EF4-FFF2-40B4-BE49-F238E27FC236}">
                <a16:creationId xmlns:a16="http://schemas.microsoft.com/office/drawing/2014/main" id="{AF87FA98-7D75-4985-BC13-6DD7F85A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48" y="320553"/>
            <a:ext cx="7239000" cy="1143000"/>
          </a:xfrm>
          <a:prstGeom prst="rect">
            <a:avLst/>
          </a:prstGeom>
          <a:gradFill flip="none" rotWithShape="1">
            <a:gsLst>
              <a:gs pos="26000">
                <a:schemeClr val="tx2">
                  <a:lumMod val="75000"/>
                  <a:alpha val="4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054" name="מציין מיקום טקסט 30">
            <a:extLst>
              <a:ext uri="{FF2B5EF4-FFF2-40B4-BE49-F238E27FC236}">
                <a16:creationId xmlns:a16="http://schemas.microsoft.com/office/drawing/2014/main" id="{7D0AC0AD-0B88-4685-93A7-DF10DC37C1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6848" y="1610093"/>
            <a:ext cx="7239000" cy="484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988" tIns="40494" rIns="80988" bIns="40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 dirty="0"/>
              <a:t>לחץ כדי לערוך סגנונות טקסט של תבנית בסיס</a:t>
            </a:r>
            <a:endParaRPr lang="en-US" altLang="he-IL" dirty="0"/>
          </a:p>
          <a:p>
            <a:pPr lvl="1"/>
            <a:r>
              <a:rPr lang="he-IL" altLang="he-IL" dirty="0"/>
              <a:t>רמה שנייה</a:t>
            </a:r>
            <a:endParaRPr lang="en-US" altLang="he-IL" dirty="0"/>
          </a:p>
          <a:p>
            <a:pPr lvl="2"/>
            <a:r>
              <a:rPr lang="he-IL" altLang="he-IL" dirty="0"/>
              <a:t>רמה שלישית</a:t>
            </a:r>
            <a:endParaRPr lang="en-US" altLang="he-IL" dirty="0"/>
          </a:p>
          <a:p>
            <a:pPr lvl="3"/>
            <a:r>
              <a:rPr lang="he-IL" altLang="he-IL" dirty="0"/>
              <a:t>רמה רביעית</a:t>
            </a:r>
            <a:endParaRPr lang="en-US" altLang="he-IL" dirty="0"/>
          </a:p>
          <a:p>
            <a:pPr lvl="4"/>
            <a:r>
              <a:rPr lang="he-IL" altLang="he-IL" dirty="0"/>
              <a:t>רמה חמישית</a:t>
            </a:r>
            <a:endParaRPr lang="en-US" altLang="he-IL" dirty="0"/>
          </a:p>
        </p:txBody>
      </p:sp>
      <p:sp>
        <p:nvSpPr>
          <p:cNvPr id="27" name="מציין מיקום של תאריך 26">
            <a:extLst>
              <a:ext uri="{FF2B5EF4-FFF2-40B4-BE49-F238E27FC236}">
                <a16:creationId xmlns:a16="http://schemas.microsoft.com/office/drawing/2014/main" id="{15790315-3414-41E4-8319-5B5BCBB3F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5681" y="6557596"/>
            <a:ext cx="2002013" cy="227135"/>
          </a:xfrm>
          <a:prstGeom prst="rect">
            <a:avLst/>
          </a:prstGeom>
        </p:spPr>
        <p:txBody>
          <a:bodyPr vert="horz" lIns="80988" tIns="0" rIns="80988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2470D6D-8849-48F7-BCBC-FCC2774CB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848" y="6557596"/>
            <a:ext cx="3658306" cy="228967"/>
          </a:xfrm>
          <a:prstGeom prst="rect">
            <a:avLst/>
          </a:prstGeom>
        </p:spPr>
        <p:txBody>
          <a:bodyPr vert="horz" lIns="80988" tIns="0" rIns="80988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6" name="מציין מיקום של מספר שקופית 15">
            <a:extLst>
              <a:ext uri="{FF2B5EF4-FFF2-40B4-BE49-F238E27FC236}">
                <a16:creationId xmlns:a16="http://schemas.microsoft.com/office/drawing/2014/main" id="{11F359DC-199B-40AC-BB76-8412FD4C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2583" y="6555765"/>
            <a:ext cx="589139" cy="228966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111">
                <a:solidFill>
                  <a:schemeClr val="tx2"/>
                </a:solidFill>
              </a:defRPr>
            </a:lvl1pPr>
          </a:lstStyle>
          <a:p>
            <a:fld id="{F23E3431-0C17-46D0-830E-7F2EA11F6960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2879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ransition>
    <p:wipe dir="d"/>
  </p:transition>
  <p:txStyles>
    <p:titleStyle>
      <a:lvl1pPr algn="l" rtl="1" eaLnBrk="1" fontAlgn="base" hangingPunct="1">
        <a:spcBef>
          <a:spcPct val="0"/>
        </a:spcBef>
        <a:spcAft>
          <a:spcPct val="0"/>
        </a:spcAft>
        <a:defRPr sz="3778" b="1" kern="1200" cap="all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Arial" charset="0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5pPr>
      <a:lvl6pPr marL="507995"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6pPr>
      <a:lvl7pPr marL="1015990"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7pPr>
      <a:lvl8pPr marL="1523985"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8pPr>
      <a:lvl9pPr marL="2031980" algn="l" rtl="1" eaLnBrk="1" fontAlgn="base" hangingPunct="1">
        <a:spcBef>
          <a:spcPct val="0"/>
        </a:spcBef>
        <a:spcAft>
          <a:spcPct val="0"/>
        </a:spcAft>
        <a:defRPr sz="3778" b="1">
          <a:solidFill>
            <a:schemeClr val="tx1"/>
          </a:solidFill>
          <a:latin typeface="Trebuchet MS" pitchFamily="34" charset="0"/>
          <a:cs typeface="Arial" charset="0"/>
        </a:defRPr>
      </a:lvl9pPr>
      <a:extLst/>
    </p:titleStyle>
    <p:bodyStyle>
      <a:lvl1pPr marL="269873" indent="-269873" algn="l" rtl="0" eaLnBrk="1" fontAlgn="base" hangingPunct="1">
        <a:spcBef>
          <a:spcPts val="583"/>
        </a:spcBef>
        <a:spcAft>
          <a:spcPct val="0"/>
        </a:spcAft>
        <a:buClr>
          <a:schemeClr val="tx2"/>
        </a:buClr>
        <a:buSzPct val="73000"/>
        <a:buFont typeface="Wingdings 2" panose="05020102010507070707" pitchFamily="18" charset="2"/>
        <a:buChar char=""/>
        <a:defRPr sz="2556" kern="1200">
          <a:solidFill>
            <a:schemeClr val="tx1"/>
          </a:solidFill>
          <a:latin typeface="+mn-lt"/>
          <a:ea typeface="+mn-ea"/>
          <a:cs typeface="Arial" charset="0"/>
        </a:defRPr>
      </a:lvl1pPr>
      <a:lvl2pPr marL="511523" indent="-224012" algn="l" rtl="0" eaLnBrk="1" fontAlgn="base" hangingPunct="1">
        <a:spcBef>
          <a:spcPts val="487"/>
        </a:spcBef>
        <a:spcAft>
          <a:spcPct val="0"/>
        </a:spcAft>
        <a:buClr>
          <a:srgbClr val="F9B639"/>
        </a:buClr>
        <a:buSzPct val="80000"/>
        <a:buFont typeface="Wingdings 2" panose="05020102010507070707" pitchFamily="18" charset="2"/>
        <a:buChar char=""/>
        <a:defRPr sz="2222" kern="1200">
          <a:solidFill>
            <a:srgbClr val="6C6C6C"/>
          </a:solidFill>
          <a:latin typeface="+mn-lt"/>
          <a:ea typeface="+mn-ea"/>
          <a:cs typeface="Arial" charset="0"/>
        </a:defRPr>
      </a:lvl2pPr>
      <a:lvl3pPr marL="746118" indent="-224012" algn="l" rtl="0" eaLnBrk="1" fontAlgn="base" hangingPunct="1">
        <a:spcBef>
          <a:spcPts val="389"/>
        </a:spcBef>
        <a:spcAft>
          <a:spcPct val="0"/>
        </a:spcAft>
        <a:buClr>
          <a:srgbClr val="F9B639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989532" indent="-224012" algn="l" rtl="0" eaLnBrk="1" fontAlgn="base" hangingPunct="1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anose="05020102010507070707" pitchFamily="18" charset="2"/>
        <a:buChar char=""/>
        <a:defRPr kern="1200">
          <a:solidFill>
            <a:srgbClr val="6C6C6C"/>
          </a:solidFill>
          <a:latin typeface="+mn-lt"/>
          <a:ea typeface="+mn-ea"/>
          <a:cs typeface="Arial" charset="0"/>
        </a:defRPr>
      </a:lvl4pPr>
      <a:lvl5pPr marL="1259404" indent="-224012" algn="l" rtl="0" eaLnBrk="1" fontAlgn="base" hangingPunct="1">
        <a:spcBef>
          <a:spcPts val="389"/>
        </a:spcBef>
        <a:spcAft>
          <a:spcPct val="0"/>
        </a:spcAft>
        <a:buClr>
          <a:srgbClr val="F9B639"/>
        </a:buClr>
        <a:buSzPct val="70000"/>
        <a:buFont typeface="Wingdings" panose="05000000000000000000" pitchFamily="2" charset="2"/>
        <a:buChar char=""/>
        <a:defRPr sz="1778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1448778" indent="-179973" algn="r" rtl="1" eaLnBrk="1" latinLnBrk="0" hangingPunct="1">
        <a:spcBef>
          <a:spcPts val="393"/>
        </a:spcBef>
        <a:buClr>
          <a:schemeClr val="accent4"/>
        </a:buClr>
        <a:buSzPct val="80000"/>
        <a:buFont typeface="Wingdings 2"/>
        <a:buChar char=""/>
        <a:defRPr kumimoji="0" sz="1778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46748" indent="-179973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556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17722" indent="-179973" algn="r" rtl="1" eaLnBrk="1" latinLnBrk="0" hangingPunct="1">
        <a:spcBef>
          <a:spcPts val="296"/>
        </a:spcBef>
        <a:buClr>
          <a:schemeClr val="accent4"/>
        </a:buClr>
        <a:buSzPct val="100000"/>
        <a:buChar char="•"/>
        <a:defRPr kumimoji="0" sz="1556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24690" indent="-179973" algn="r" rtl="1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333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49931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99862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49793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9724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49655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99586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49517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99448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tim_berners_lee_on_the_next_web#t-501896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x_xzT5eF5Q&amp;t=6s" TargetMode="External"/><Relationship Id="rId4" Type="http://schemas.openxmlformats.org/officeDocument/2006/relationships/hyperlink" Target="https://www.youtube.com/watch?v=uju4wT9uBI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pYHN9iC9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rbes.com/sites/bernardmarr/2015/09/30/big-data-20-mind-boggling-facts-everyone-must-read/#7d8cd4b6c1d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lkoo.co.uk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www.youtube.com/watch?v=WFR3lOm_xh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uju4wT9uBI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ZbSlkFoSU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xmlns.com/foaf/spec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bpedia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uk/url?q=http://streamafrica.com/news/egypt-launch-scientific-satellite/&amp;sa=U&amp;ei=jqQ5U8T6K87b7AaXyoCgBQ&amp;ved=0CCAQ9QEwAA&amp;usg=AFQjCNF7dk-tlpSFE-7HNLyPqFynFzdgdQ" TargetMode="External"/><Relationship Id="rId13" Type="http://schemas.openxmlformats.org/officeDocument/2006/relationships/image" Target="../media/image12.jpeg"/><Relationship Id="rId18" Type="http://schemas.openxmlformats.org/officeDocument/2006/relationships/hyperlink" Target="http://www.google.co.uk/url?q=http://www.greenbookblog.org/2012/03/21/big-data-opportunity-or-threat-for-market-research/&amp;sa=U&amp;ei=h6Y5U6fFFae40QWDvYDoCQ&amp;ved=0CCAQ9QEwAA&amp;usg=AFQjCNGcbL9q58Bch2u-LqsB5H4rFN4Ubg" TargetMode="External"/><Relationship Id="rId3" Type="http://schemas.openxmlformats.org/officeDocument/2006/relationships/image" Target="../media/image7.jpeg"/><Relationship Id="rId21" Type="http://schemas.openxmlformats.org/officeDocument/2006/relationships/image" Target="../media/image16.jpeg"/><Relationship Id="rId7" Type="http://schemas.openxmlformats.org/officeDocument/2006/relationships/image" Target="../media/image9.jpeg"/><Relationship Id="rId12" Type="http://schemas.openxmlformats.org/officeDocument/2006/relationships/hyperlink" Target="http://www.google.co.uk/url?q=http://www.underconsideration.com/brandnew/archives/facebooks_radically_new_f_logo.php&amp;sa=U&amp;ei=2qQ5U-C5NdTwhQe114H4BQ&amp;ved=0CCAQ9QEwAA&amp;usg=AFQjCNF2G49JMal1tRwhaYy2Tjt9n0d1Bw" TargetMode="External"/><Relationship Id="rId17" Type="http://schemas.openxmlformats.org/officeDocument/2006/relationships/image" Target="../media/image14.jpeg"/><Relationship Id="rId2" Type="http://schemas.openxmlformats.org/officeDocument/2006/relationships/hyperlink" Target="http://www.google.co.uk/url?q=http://andyszpuk.wordpress.com/2011/08/12/unexpected-item-in-the-bagging-area-part-one/&amp;sa=U&amp;ei=WKo5U5nvBuKU0AWusYCoDQ&amp;ved=0CCIQ9QEwAQ&amp;usg=AFQjCNFcSGVQefxKRMsUKtNe_XznO7JeUg" TargetMode="External"/><Relationship Id="rId16" Type="http://schemas.openxmlformats.org/officeDocument/2006/relationships/hyperlink" Target="http://www.google.co.uk/url?q=http://jonbennallick.co.uk/2012/12/01/google-logo-icon-vector-and-adobe-illustrator-file-2/&amp;sa=U&amp;ei=jaU5U6eOCO2z0QWUgYHgCQ&amp;ved=0CCAQ9QEwAA&amp;usg=AFQjCNEXzmYkm-CCbQO_7W-PUGmu9HrPMA" TargetMode="External"/><Relationship Id="rId20" Type="http://schemas.openxmlformats.org/officeDocument/2006/relationships/hyperlink" Target="http://www.google.co.uk/url?q=http://deosaver.info/google-search-logo.html&amp;sa=U&amp;ei=wao5U7OxOZS10QWFx4HYDA&amp;ved=0CCYQ9QEwAw&amp;usg=AFQjCNHfaeGKUv6ShyAtKh9uU4htg-k_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.uk/url?q=http://www.techville.co.uk/leafletdistribution.html&amp;sa=U&amp;ei=UaQ5U4nsH8WY1AWur4DQCQ&amp;ved=0CCYQ9QEwAw&amp;usg=AFQjCNHSSizYb-4hKc0baYxyOtcns5fIyA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8.jpeg"/><Relationship Id="rId15" Type="http://schemas.openxmlformats.org/officeDocument/2006/relationships/image" Target="../media/image13.jpeg"/><Relationship Id="rId10" Type="http://schemas.openxmlformats.org/officeDocument/2006/relationships/hyperlink" Target="http://www.google.co.uk/url?q=https://about.twitter.com/press/brand-assets&amp;sa=U&amp;ei=wqQ5U5urJOSt0QXvhYDIDw&amp;ved=0CCAQ9QEwAA&amp;usg=AFQjCNHQMlNyW-FQLElaRQd5CzP58POx-w" TargetMode="External"/><Relationship Id="rId19" Type="http://schemas.openxmlformats.org/officeDocument/2006/relationships/image" Target="../media/image15.jpeg"/><Relationship Id="rId4" Type="http://schemas.openxmlformats.org/officeDocument/2006/relationships/hyperlink" Target="http://www.google.co.uk/url?q=http://www.gulf-times.com/Mobile/Opinion/189/details/384542/Traffic-cameras:-money-makers-for-cities&amp;sa=U&amp;ei=HKc5U83BJ-_60gXC4oDgCQ&amp;ved=0CCYQ9QEwAw&amp;usg=AFQjCNEJAio9syv6nuhjUZgnArm1RvaTGw" TargetMode="External"/><Relationship Id="rId9" Type="http://schemas.openxmlformats.org/officeDocument/2006/relationships/image" Target="../media/image10.jpeg"/><Relationship Id="rId14" Type="http://schemas.openxmlformats.org/officeDocument/2006/relationships/hyperlink" Target="http://www.google.co.uk/url?q=http://jonbennallick.co.uk/2012/11/30/linkedin-logo-icon-vector-and-adobe-illustrator-file/&amp;sa=U&amp;ei=MqU5U_vJC4Ob0QWuq4Fg&amp;ved=0CCAQ9QEwAA&amp;usg=AFQjCNHm09K_ZkkAzK_RfbObO-L9brVagw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dbpedia.org/Abou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dbpedia.org/page/Angelina_Joli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www.mpi-inf.mpg.de/yago-naga/yago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EFCEF95A-CC33-46B5-95A9-D4E63D9F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04" y="1849388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semantic web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868101984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164CF546-030E-4FCB-8FA0-5EA4B376129D}"/>
              </a:ext>
            </a:extLst>
          </p:cNvPr>
          <p:cNvSpPr txBox="1">
            <a:spLocks/>
          </p:cNvSpPr>
          <p:nvPr/>
        </p:nvSpPr>
        <p:spPr>
          <a:xfrm>
            <a:off x="2303114" y="126018"/>
            <a:ext cx="4104456" cy="1080120"/>
          </a:xfrm>
          <a:prstGeom prst="rect">
            <a:avLst/>
          </a:prstGeom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D4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63588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2pPr>
            <a:lvl3pPr marL="11826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3pPr>
            <a:lvl4pPr marL="1619250" indent="-246063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9600" kern="0" dirty="0"/>
              <a:t>#2</a:t>
            </a:r>
            <a:endParaRPr lang="he-IL" sz="9600" kern="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F94B9F0-F9E6-4B0F-8CD0-2D7CBFF6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206138"/>
            <a:ext cx="5400600" cy="55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7023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×ª××¦××ª ×ª××× × ×¢×××¨ âªtim_berners_leeâ¬â">
            <a:extLst>
              <a:ext uri="{FF2B5EF4-FFF2-40B4-BE49-F238E27FC236}">
                <a16:creationId xmlns:a16="http://schemas.microsoft.com/office/drawing/2014/main" id="{E959B8CA-DD34-47A4-8D5F-6C4318EA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95400"/>
            <a:ext cx="809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EAAFE98-36D9-4932-91E6-78244F8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new Internet - Linked data</a:t>
            </a:r>
            <a:endParaRPr lang="he-IL" dirty="0"/>
          </a:p>
        </p:txBody>
      </p:sp>
      <p:sp>
        <p:nvSpPr>
          <p:cNvPr id="5" name="לחצן פעולה: וידאו 4">
            <a:hlinkClick r:id="rId3" highlightClick="1"/>
            <a:extLst>
              <a:ext uri="{FF2B5EF4-FFF2-40B4-BE49-F238E27FC236}">
                <a16:creationId xmlns:a16="http://schemas.microsoft.com/office/drawing/2014/main" id="{967D84C4-7085-488D-B6D6-809005A9C813}"/>
              </a:ext>
            </a:extLst>
          </p:cNvPr>
          <p:cNvSpPr/>
          <p:nvPr/>
        </p:nvSpPr>
        <p:spPr bwMode="auto">
          <a:xfrm>
            <a:off x="6948264" y="5788546"/>
            <a:ext cx="1419924" cy="936104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12:20 &gt;&gt; 8:00</a:t>
            </a:r>
            <a:endParaRPr kumimoji="0" 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" name="לחצן פעולה: וידאו 3">
            <a:hlinkClick r:id="rId4" highlightClick="1"/>
            <a:extLst>
              <a:ext uri="{FF2B5EF4-FFF2-40B4-BE49-F238E27FC236}">
                <a16:creationId xmlns:a16="http://schemas.microsoft.com/office/drawing/2014/main" id="{9DC38106-055E-4FCA-941C-C3184517393E}"/>
              </a:ext>
            </a:extLst>
          </p:cNvPr>
          <p:cNvSpPr/>
          <p:nvPr/>
        </p:nvSpPr>
        <p:spPr bwMode="auto">
          <a:xfrm>
            <a:off x="2915816" y="5788546"/>
            <a:ext cx="2592288" cy="936104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What is linked data ?</a:t>
            </a:r>
            <a:endParaRPr kumimoji="0" 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לחצן פעולה: וידאו 5">
            <a:hlinkClick r:id="rId5" highlightClick="1"/>
            <a:extLst>
              <a:ext uri="{FF2B5EF4-FFF2-40B4-BE49-F238E27FC236}">
                <a16:creationId xmlns:a16="http://schemas.microsoft.com/office/drawing/2014/main" id="{80C6D777-971C-4B47-9325-82B0CCC740EB}"/>
              </a:ext>
            </a:extLst>
          </p:cNvPr>
          <p:cNvSpPr/>
          <p:nvPr/>
        </p:nvSpPr>
        <p:spPr bwMode="auto">
          <a:xfrm>
            <a:off x="179512" y="5788546"/>
            <a:ext cx="2592288" cy="936104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sz="2000" dirty="0">
                <a:latin typeface="Arial" charset="0"/>
                <a:ea typeface="ＭＳ Ｐゴシック" pitchFamily="1" charset="-128"/>
              </a:rPr>
              <a:t>להפוך את הסרטון למספר שקפי הסבר</a:t>
            </a:r>
            <a:endParaRPr kumimoji="0" 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573173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>
            <a:extLst>
              <a:ext uri="{FF2B5EF4-FFF2-40B4-BE49-F238E27FC236}">
                <a16:creationId xmlns:a16="http://schemas.microsoft.com/office/drawing/2014/main" id="{5C1E9698-75C5-4184-88CB-7D0781FD1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The Web Today</a:t>
            </a:r>
            <a:endParaRPr lang="el-GR" altLang="he-IL"/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CC7B267A-A581-4F96-B17E-F2B5A4C60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he-IL" sz="2800" b="1"/>
              <a:t>Universal resource identifiers (URIs)</a:t>
            </a:r>
            <a:r>
              <a:rPr lang="en-US" altLang="he-IL" sz="2800"/>
              <a:t> to identify </a:t>
            </a:r>
            <a:r>
              <a:rPr lang="en-US" altLang="he-IL" sz="2800" b="1"/>
              <a:t>documents</a:t>
            </a:r>
            <a:r>
              <a:rPr lang="en-US" altLang="he-IL" sz="2800"/>
              <a:t>.</a:t>
            </a:r>
          </a:p>
          <a:p>
            <a:pPr eaLnBrk="1" hangingPunct="1"/>
            <a:r>
              <a:rPr lang="en-US" altLang="he-IL" sz="2800"/>
              <a:t>The </a:t>
            </a:r>
            <a:r>
              <a:rPr lang="en-US" altLang="he-IL" sz="2800" b="1"/>
              <a:t>Hypertext Transfer Protocol (HTTP)</a:t>
            </a:r>
            <a:r>
              <a:rPr lang="en-US" altLang="he-IL" sz="2800"/>
              <a:t> to exchange documents between a client and a server.</a:t>
            </a:r>
          </a:p>
          <a:p>
            <a:pPr eaLnBrk="1" hangingPunct="1"/>
            <a:r>
              <a:rPr lang="en-US" altLang="he-IL" sz="2800" b="1"/>
              <a:t>HTML </a:t>
            </a:r>
            <a:r>
              <a:rPr lang="en-US" altLang="he-IL" sz="2800"/>
              <a:t>for marking up information to be presented to human readers through a </a:t>
            </a:r>
            <a:r>
              <a:rPr lang="en-US" altLang="he-IL" sz="2800" b="1"/>
              <a:t>browser.</a:t>
            </a:r>
          </a:p>
          <a:p>
            <a:pPr eaLnBrk="1" hangingPunct="1"/>
            <a:r>
              <a:rPr lang="en-US" altLang="he-IL" sz="2800" b="1"/>
              <a:t>Search Engines (Google!)</a:t>
            </a:r>
            <a:r>
              <a:rPr lang="en-US" altLang="he-IL" sz="2800"/>
              <a:t> to discover information.</a:t>
            </a:r>
            <a:endParaRPr lang="el-GR" altLang="he-IL" sz="2800"/>
          </a:p>
        </p:txBody>
      </p:sp>
      <p:sp>
        <p:nvSpPr>
          <p:cNvPr id="6146" name="Footer Placeholder 4">
            <a:extLst>
              <a:ext uri="{FF2B5EF4-FFF2-40B4-BE49-F238E27FC236}">
                <a16:creationId xmlns:a16="http://schemas.microsoft.com/office/drawing/2014/main" id="{BF7818F8-0BB4-4177-98FF-71780D83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9D414BE0-628C-4327-BF12-D3724188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6B29EA-EC51-4197-A716-4BDE6DA7EC18}" type="slidenum">
              <a:rPr lang="el-GR" altLang="he-IL"/>
              <a:pPr eaLnBrk="1" hangingPunct="1"/>
              <a:t>12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931515390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02C555E-DCDF-4CE2-A517-330EA8DDD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507133"/>
            <a:ext cx="7361607" cy="94752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Let’s organize a trip to Budapest using the Web!</a:t>
            </a:r>
          </a:p>
        </p:txBody>
      </p:sp>
    </p:spTree>
    <p:extLst>
      <p:ext uri="{BB962C8B-B14F-4D97-AF65-F5344CB8AC3E}">
        <p14:creationId xmlns:p14="http://schemas.microsoft.com/office/powerpoint/2010/main" val="104262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FAF472F1-166A-463A-BD95-E59A3CD1D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2276872"/>
            <a:ext cx="7341463" cy="1388297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You try to find a proper flight with …</a:t>
            </a:r>
          </a:p>
        </p:txBody>
      </p:sp>
    </p:spTree>
    <p:extLst>
      <p:ext uri="{BB962C8B-B14F-4D97-AF65-F5344CB8AC3E}">
        <p14:creationId xmlns:p14="http://schemas.microsoft.com/office/powerpoint/2010/main" val="1412395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5C6B7AE-94AE-4391-8172-48794C58A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a big, reputable airline, or …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BAF425-93C6-4A72-B582-F876DA39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627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A2FC18FD-0571-47E5-9240-F29D30A36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-149399"/>
            <a:ext cx="9144000" cy="114480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the airline of the target country, or …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DD5A3B8-7D73-44D2-88B0-D144EBFC5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55600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478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3ABF071-B301-4A66-8989-3130AF56D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or a low cost one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B85CA5-CB87-4C66-8808-11FD0D55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1" y="801000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98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E2B994B-98EC-4263-81FE-02BA7160D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881" y="2348880"/>
            <a:ext cx="7557487" cy="1244281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You have to find a hotel, so you look for…</a:t>
            </a:r>
          </a:p>
        </p:txBody>
      </p:sp>
    </p:spTree>
    <p:extLst>
      <p:ext uri="{BB962C8B-B14F-4D97-AF65-F5344CB8AC3E}">
        <p14:creationId xmlns:p14="http://schemas.microsoft.com/office/powerpoint/2010/main" val="1485471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53D3BC47-4A03-4307-AF36-572EC4CB6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a really cheap accommodation, or …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468EA1-9C50-49C4-B893-A24D27EB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345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20D285-72D5-4877-803E-2FF564D5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Challenges of the </a:t>
            </a:r>
            <a:r>
              <a:rPr lang="en-US" dirty="0" err="1"/>
              <a:t>WEb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9ABF74-5768-4953-82B5-821BC6497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672" y="1988840"/>
            <a:ext cx="4104456" cy="3489176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16600" dirty="0"/>
              <a:t> ? </a:t>
            </a:r>
            <a:endParaRPr lang="he-IL" sz="16600" dirty="0"/>
          </a:p>
        </p:txBody>
      </p:sp>
    </p:spTree>
    <p:extLst>
      <p:ext uri="{BB962C8B-B14F-4D97-AF65-F5344CB8AC3E}">
        <p14:creationId xmlns:p14="http://schemas.microsoft.com/office/powerpoint/2010/main" val="1748817126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0E706BEE-552B-403E-9660-97EE6D86CB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40681"/>
            <a:ext cx="9144000" cy="57168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or a really luxurious one, or …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30B5941-D721-4D62-AE99-2BBF6E43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648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418E5FD4-B0D6-4C1D-9A37-D7FD14B93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40681"/>
            <a:ext cx="9144000" cy="57168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an intermediate one …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FB42699-E37C-49D1-993D-A71DC41A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975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09CF4B20-14A0-4B2B-9A65-1EFFA8032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881" y="1700808"/>
            <a:ext cx="6981423" cy="2320033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oops, that is no good, the page is in Hungarian that almost nobody understands, but…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F43E8-AA9C-47A0-945D-0E23E5348E70}"/>
              </a:ext>
            </a:extLst>
          </p:cNvPr>
          <p:cNvSpPr txBox="1"/>
          <p:nvPr/>
        </p:nvSpPr>
        <p:spPr>
          <a:xfrm>
            <a:off x="179512" y="6093296"/>
            <a:ext cx="41764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* Will </a:t>
            </a:r>
            <a:r>
              <a:rPr lang="en-US" dirty="0" err="1"/>
              <a:t>occure</a:t>
            </a:r>
            <a:r>
              <a:rPr lang="en-US" dirty="0"/>
              <a:t> also in Expedia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1539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077CCC26-0308-464D-8956-D4615497E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this one could work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79C32A0-2442-414A-836D-3B82A9C8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720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A5DC9162-2959-49BE-8078-51A9604E5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881" y="2348880"/>
            <a:ext cx="6909415" cy="1431481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Of course, you could decide to trust a specialized site…</a:t>
            </a:r>
          </a:p>
        </p:txBody>
      </p:sp>
    </p:spTree>
    <p:extLst>
      <p:ext uri="{BB962C8B-B14F-4D97-AF65-F5344CB8AC3E}">
        <p14:creationId xmlns:p14="http://schemas.microsoft.com/office/powerpoint/2010/main" val="10726242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102334A5-4443-48CE-9A5D-8751F9B6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like this one, or…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5208993-7AB3-4FF2-BC68-712489641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189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E256548B-01EE-4307-ACF5-8C2AAD1CA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or this one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1BEC6A8-A1B7-4742-997B-49CEF602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" y="1052736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407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CC811BBE-6241-4886-AF8F-C8C6FE97A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881" y="2276872"/>
            <a:ext cx="7629495" cy="1503489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You may want to know something about Budapest; look for some photographs…</a:t>
            </a:r>
          </a:p>
        </p:txBody>
      </p:sp>
    </p:spTree>
    <p:extLst>
      <p:ext uri="{BB962C8B-B14F-4D97-AF65-F5344CB8AC3E}">
        <p14:creationId xmlns:p14="http://schemas.microsoft.com/office/powerpoint/2010/main" val="2877337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F41E54D4-0CB6-46CA-9E8F-F97C4FADB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on flickr …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6A48B4F-E3D7-4859-891D-A2AAFBDC2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7837920" cy="569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258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0BBBC52E-F6CE-4C2E-9359-A787245E4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on Google …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89072C-A473-4852-B33E-B00731A3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79142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3450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>
            <a:extLst>
              <a:ext uri="{FF2B5EF4-FFF2-40B4-BE49-F238E27FC236}">
                <a16:creationId xmlns:a16="http://schemas.microsoft.com/office/drawing/2014/main" id="{4D902FF3-0DB7-4517-9F5F-C858A06B8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8"/>
          <a:stretch/>
        </p:blipFill>
        <p:spPr bwMode="auto">
          <a:xfrm>
            <a:off x="322263" y="1206138"/>
            <a:ext cx="7778130" cy="429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DB8319F6-DBB6-49DE-B70D-773487B24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7" y="5949280"/>
            <a:ext cx="83529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/>
              <a:t>http://www.nojitter.com/post/240170228/the-network-impact-of-big-data</a:t>
            </a:r>
          </a:p>
        </p:txBody>
      </p:sp>
      <p:sp>
        <p:nvSpPr>
          <p:cNvPr id="30724" name="Date Placeholder 1">
            <a:extLst>
              <a:ext uri="{FF2B5EF4-FFF2-40B4-BE49-F238E27FC236}">
                <a16:creationId xmlns:a16="http://schemas.microsoft.com/office/drawing/2014/main" id="{4B70FE97-DB65-4FB7-A80D-304D996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March 3, 2017</a:t>
            </a:r>
          </a:p>
        </p:txBody>
      </p:sp>
      <p:sp>
        <p:nvSpPr>
          <p:cNvPr id="30725" name="Footer Placeholder 2">
            <a:extLst>
              <a:ext uri="{FF2B5EF4-FFF2-40B4-BE49-F238E27FC236}">
                <a16:creationId xmlns:a16="http://schemas.microsoft.com/office/drawing/2014/main" id="{804309A6-110F-4888-86FA-EF242D6B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16th Annual Accounting Educators Seminar - University of Missouri - Kansas City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164CF546-030E-4FCB-8FA0-5EA4B376129D}"/>
              </a:ext>
            </a:extLst>
          </p:cNvPr>
          <p:cNvSpPr txBox="1">
            <a:spLocks/>
          </p:cNvSpPr>
          <p:nvPr/>
        </p:nvSpPr>
        <p:spPr>
          <a:xfrm>
            <a:off x="2303114" y="126018"/>
            <a:ext cx="4104456" cy="1080120"/>
          </a:xfrm>
          <a:prstGeom prst="rect">
            <a:avLst/>
          </a:prstGeom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2D4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63588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2pPr>
            <a:lvl3pPr marL="11826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3pPr>
            <a:lvl4pPr marL="1619250" indent="-246063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rgbClr val="002D46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9600" kern="0" dirty="0"/>
              <a:t>#1</a:t>
            </a:r>
            <a:endParaRPr lang="he-IL" sz="9600" kern="0" dirty="0"/>
          </a:p>
        </p:txBody>
      </p:sp>
    </p:spTree>
    <p:extLst>
      <p:ext uri="{BB962C8B-B14F-4D97-AF65-F5344CB8AC3E}">
        <p14:creationId xmlns:p14="http://schemas.microsoft.com/office/powerpoint/2010/main" val="320350399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99459B34-8767-4E68-BDD0-DB50330E27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or you can look at mine 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AD79A495-0759-443F-95F8-EDAD4966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000640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375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25E9CF5-3776-4752-BAC5-12B8DD28A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… or a (social) travel site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75A0A298-4677-4C40-8B9A-E72A4F17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7704856" cy="57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228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C47A6B1F-420C-4001-86E7-4D5DD7674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692696"/>
            <a:ext cx="7632848" cy="1296144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b="0" dirty="0"/>
              <a:t>Amazing mind reader reveals his 'gift'….</a:t>
            </a:r>
            <a:endParaRPr lang="en-GB" altLang="he-IL" dirty="0"/>
          </a:p>
        </p:txBody>
      </p:sp>
      <p:sp>
        <p:nvSpPr>
          <p:cNvPr id="2" name="לחצן פעולה: וידאו 1">
            <a:hlinkClick r:id="rId3" highlightClick="1"/>
            <a:extLst>
              <a:ext uri="{FF2B5EF4-FFF2-40B4-BE49-F238E27FC236}">
                <a16:creationId xmlns:a16="http://schemas.microsoft.com/office/drawing/2014/main" id="{93B8F951-6E92-48B2-98EF-E339E22935FC}"/>
              </a:ext>
            </a:extLst>
          </p:cNvPr>
          <p:cNvSpPr/>
          <p:nvPr/>
        </p:nvSpPr>
        <p:spPr bwMode="auto">
          <a:xfrm>
            <a:off x="3239852" y="2276872"/>
            <a:ext cx="1656184" cy="1080120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1949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C47A6B1F-420C-4001-86E7-4D5DD7674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 dirty="0"/>
              <a:t>What happened here?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016436FF-A10E-40B3-BEA2-916298C792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268760"/>
            <a:ext cx="7884368" cy="5450400"/>
          </a:xfrm>
          <a:ln/>
        </p:spPr>
        <p:txBody>
          <a:bodyPr/>
          <a:lstStyle/>
          <a:p>
            <a:pPr marL="553682" indent="-4572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You had to consult a </a:t>
            </a:r>
            <a:r>
              <a:rPr lang="en-GB" altLang="he-IL" dirty="0">
                <a:solidFill>
                  <a:srgbClr val="FF0000"/>
                </a:solidFill>
              </a:rPr>
              <a:t>large number of diverse sites</a:t>
            </a:r>
            <a:r>
              <a:rPr lang="en-GB" altLang="he-IL" dirty="0"/>
              <a:t>, all </a:t>
            </a:r>
            <a:r>
              <a:rPr lang="en-GB" altLang="he-IL" dirty="0">
                <a:solidFill>
                  <a:srgbClr val="FF0000"/>
                </a:solidFill>
              </a:rPr>
              <a:t>different</a:t>
            </a:r>
            <a:r>
              <a:rPr lang="en-GB" altLang="he-IL" dirty="0"/>
              <a:t> in style, purpose, possibly language…</a:t>
            </a:r>
          </a:p>
          <a:p>
            <a:pPr marL="553682" indent="-4572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You had to </a:t>
            </a:r>
            <a:r>
              <a:rPr lang="en-GB" altLang="he-IL" dirty="0">
                <a:solidFill>
                  <a:srgbClr val="FF0000"/>
                </a:solidFill>
              </a:rPr>
              <a:t>mentally </a:t>
            </a:r>
            <a:r>
              <a:rPr lang="en-GB" altLang="he-IL" i="1" dirty="0">
                <a:solidFill>
                  <a:srgbClr val="FF0000"/>
                </a:solidFill>
              </a:rPr>
              <a:t>integrate</a:t>
            </a:r>
            <a:r>
              <a:rPr lang="en-GB" altLang="he-IL" dirty="0">
                <a:solidFill>
                  <a:srgbClr val="FF0000"/>
                </a:solidFill>
              </a:rPr>
              <a:t> </a:t>
            </a:r>
            <a:r>
              <a:rPr lang="en-GB" altLang="he-IL" dirty="0"/>
              <a:t>all those information to achieve your goals</a:t>
            </a:r>
          </a:p>
          <a:p>
            <a:pPr marL="553682" indent="-4572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We all know that, sometimes, this is a long and tedious process!</a:t>
            </a:r>
          </a:p>
          <a:p>
            <a:pPr marL="553682" indent="-4572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All those pages are only tips of respective icebergs:</a:t>
            </a:r>
          </a:p>
          <a:p>
            <a:pPr marL="900820" lvl="1" indent="-3429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the real </a:t>
            </a:r>
            <a:r>
              <a:rPr lang="en-GB" altLang="he-IL" i="1" dirty="0"/>
              <a:t>data</a:t>
            </a:r>
            <a:r>
              <a:rPr lang="en-GB" altLang="he-IL" dirty="0"/>
              <a:t> is </a:t>
            </a:r>
            <a:r>
              <a:rPr lang="en-GB" altLang="he-IL" dirty="0">
                <a:solidFill>
                  <a:srgbClr val="FF0000"/>
                </a:solidFill>
              </a:rPr>
              <a:t>hidden somewhere </a:t>
            </a:r>
            <a:r>
              <a:rPr lang="en-GB" altLang="he-IL" dirty="0"/>
              <a:t>in databases, XML files, Excel sheets, …</a:t>
            </a:r>
          </a:p>
          <a:p>
            <a:pPr marL="900820" lvl="1" indent="-342900">
              <a:buSzPct val="100000"/>
              <a:buFont typeface="Wingdings" panose="05000000000000000000" pitchFamily="2" charset="2"/>
              <a:buChar char="q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you have </a:t>
            </a:r>
            <a:r>
              <a:rPr lang="en-GB" altLang="he-IL" dirty="0">
                <a:solidFill>
                  <a:srgbClr val="FF0000"/>
                </a:solidFill>
              </a:rPr>
              <a:t>limited access </a:t>
            </a:r>
            <a:r>
              <a:rPr lang="en-GB" altLang="he-IL" dirty="0"/>
              <a:t>only to what the Web page designers allow you to see</a:t>
            </a:r>
          </a:p>
        </p:txBody>
      </p:sp>
    </p:spTree>
    <p:extLst>
      <p:ext uri="{BB962C8B-B14F-4D97-AF65-F5344CB8AC3E}">
        <p14:creationId xmlns:p14="http://schemas.microsoft.com/office/powerpoint/2010/main" val="2018537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66DC98AC-7A32-471D-8138-6410492A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12" y="332656"/>
            <a:ext cx="7648200" cy="4196335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Specialized sites (Expedia, TripAdvisor) do a bit more: 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they gather and combine data from other sources, But…</a:t>
            </a:r>
          </a:p>
          <a:p>
            <a:pPr marL="1201032" lvl="2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usually with the approval of the data owners)</a:t>
            </a:r>
          </a:p>
          <a:p>
            <a:pPr marL="1201032" lvl="2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they still control how you see those sources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But sometimes you want to personalize: access the original data and combine it yourself! 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B958B19-7887-4BE1-A78B-C9D8E98F1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1" t="13162" r="1395" b="20172"/>
          <a:stretch/>
        </p:blipFill>
        <p:spPr>
          <a:xfrm>
            <a:off x="165235" y="3429000"/>
            <a:ext cx="865523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6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841CEBF4-E062-46EE-8CFA-6237367FC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he-IL" sz="4000"/>
              <a:t>Using Search Engines – Example I</a:t>
            </a:r>
            <a:endParaRPr lang="el-GR" altLang="he-IL" sz="4000"/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2A10976A-F732-4E22-8C4A-32CEA6DC3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Assume that you want to learn about HTTP. What can you do?</a:t>
            </a:r>
          </a:p>
          <a:p>
            <a:pPr eaLnBrk="1" hangingPunct="1"/>
            <a:r>
              <a:rPr lang="en-US" altLang="he-IL"/>
              <a:t>Google it!</a:t>
            </a:r>
            <a:endParaRPr lang="el-GR" altLang="he-IL"/>
          </a:p>
        </p:txBody>
      </p:sp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FC73C6F8-DC8B-4CFF-86BF-B707DB076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1418BA28-4E69-4D22-89C6-7F3E611A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DE5CC1-ADBA-4382-8EBE-28031DEBFA37}" type="slidenum">
              <a:rPr lang="el-GR" altLang="he-IL"/>
              <a:pPr eaLnBrk="1" hangingPunct="1"/>
              <a:t>35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1979553067"/>
      </p:ext>
    </p:extLst>
  </p:cSld>
  <p:clrMapOvr>
    <a:masterClrMapping/>
  </p:clrMapOvr>
  <p:transition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0E0FF5F2-0A2E-42F3-BDB9-607169D96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Example I (cont’d)</a:t>
            </a:r>
            <a:endParaRPr lang="el-GR" altLang="he-IL"/>
          </a:p>
        </p:txBody>
      </p:sp>
      <p:pic>
        <p:nvPicPr>
          <p:cNvPr id="8197" name="Picture 3">
            <a:extLst>
              <a:ext uri="{FF2B5EF4-FFF2-40B4-BE49-F238E27FC236}">
                <a16:creationId xmlns:a16="http://schemas.microsoft.com/office/drawing/2014/main" id="{54A41B9F-60EB-4FB9-A875-A1EA46199C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2" y="1609725"/>
            <a:ext cx="6057915" cy="4845050"/>
          </a:xfrm>
        </p:spPr>
      </p:pic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0C4AB760-DAA0-4057-912B-82F65F91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638B960A-6472-4980-A4C7-2B29C73A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B9C296-036A-46C2-ABFF-2148BE1FA6CD}" type="slidenum">
              <a:rPr lang="el-GR" altLang="he-IL"/>
              <a:pPr eaLnBrk="1" hangingPunct="1"/>
              <a:t>36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569400948"/>
      </p:ext>
    </p:extLst>
  </p:cSld>
  <p:clrMapOvr>
    <a:masterClrMapping/>
  </p:clrMapOvr>
  <p:transition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9E7EAD96-65E7-4040-A33A-5542F5978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Example I (cont’d)</a:t>
            </a:r>
            <a:endParaRPr lang="el-GR" altLang="he-IL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86163D8C-5021-410A-AE67-DEA53ECAC9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So search engines work very well, but are sensitive to vocabulary and have problems associated to </a:t>
            </a:r>
            <a:r>
              <a:rPr lang="en-US" altLang="he-IL" b="1"/>
              <a:t>precision</a:t>
            </a:r>
            <a:r>
              <a:rPr lang="en-US" altLang="he-IL"/>
              <a:t> and </a:t>
            </a:r>
            <a:r>
              <a:rPr lang="en-US" altLang="he-IL" b="1"/>
              <a:t>recall</a:t>
            </a:r>
            <a:r>
              <a:rPr lang="en-US" altLang="he-IL"/>
              <a:t> (e.g., high recall – low precision or low/no recall).</a:t>
            </a:r>
          </a:p>
          <a:p>
            <a:pPr eaLnBrk="1" hangingPunct="1">
              <a:buFontTx/>
              <a:buNone/>
            </a:pPr>
            <a:endParaRPr lang="en-US" altLang="he-IL"/>
          </a:p>
        </p:txBody>
      </p:sp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C79680EC-1782-46B3-9093-78DBFA25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CE0E9FF8-3773-49C8-A3D4-FDB705F2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E10DA3-57E8-4439-927B-ED0461F36950}" type="slidenum">
              <a:rPr lang="el-GR" altLang="he-IL"/>
              <a:pPr eaLnBrk="1" hangingPunct="1"/>
              <a:t>37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111258296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4C908A5E-0863-45A4-AEA4-FAF0919CF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Search Engines – Example II</a:t>
            </a:r>
            <a:endParaRPr lang="el-GR" altLang="he-IL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020868C-043D-47BC-99B9-9E3D157CFA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Assume that you want to buy the book “Semantic Web Primer”.</a:t>
            </a:r>
          </a:p>
          <a:p>
            <a:pPr eaLnBrk="1" hangingPunct="1"/>
            <a:r>
              <a:rPr lang="en-US" altLang="he-IL"/>
              <a:t>Google it!</a:t>
            </a:r>
            <a:endParaRPr lang="el-GR" altLang="he-IL"/>
          </a:p>
        </p:txBody>
      </p:sp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B133564D-A5C5-4059-8E80-E1ECB15C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9B9FE39E-1C8E-41D4-B306-B5914EF1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4F1AB1-4D6B-4CAA-95E0-139B893B521C}" type="slidenum">
              <a:rPr lang="el-GR" altLang="he-IL"/>
              <a:pPr eaLnBrk="1" hangingPunct="1"/>
              <a:t>38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111968550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>
            <a:extLst>
              <a:ext uri="{FF2B5EF4-FFF2-40B4-BE49-F238E27FC236}">
                <a16:creationId xmlns:a16="http://schemas.microsoft.com/office/drawing/2014/main" id="{65785420-D138-4FF0-9CCE-3FAFF6D46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Example II (cont’d)</a:t>
            </a:r>
            <a:endParaRPr lang="el-GR" altLang="he-IL"/>
          </a:p>
        </p:txBody>
      </p:sp>
      <p:pic>
        <p:nvPicPr>
          <p:cNvPr id="11269" name="Picture 3">
            <a:extLst>
              <a:ext uri="{FF2B5EF4-FFF2-40B4-BE49-F238E27FC236}">
                <a16:creationId xmlns:a16="http://schemas.microsoft.com/office/drawing/2014/main" id="{FE8F5C17-945D-4A3D-A428-768D90233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2" y="1609725"/>
            <a:ext cx="6057915" cy="4845050"/>
          </a:xfrm>
        </p:spPr>
      </p:pic>
      <p:sp>
        <p:nvSpPr>
          <p:cNvPr id="11266" name="Footer Placeholder 4">
            <a:extLst>
              <a:ext uri="{FF2B5EF4-FFF2-40B4-BE49-F238E27FC236}">
                <a16:creationId xmlns:a16="http://schemas.microsoft.com/office/drawing/2014/main" id="{C8D5BDED-35A2-4C1A-8C11-517EFF0E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031150C0-09B6-4536-AE40-ECF06A8D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9651EB-571C-482A-BF43-E6A5CD124F61}" type="slidenum">
              <a:rPr lang="el-GR" altLang="he-IL"/>
              <a:pPr eaLnBrk="1" hangingPunct="1"/>
              <a:t>39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966604417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itle 4">
            <a:extLst>
              <a:ext uri="{FF2B5EF4-FFF2-40B4-BE49-F238E27FC236}">
                <a16:creationId xmlns:a16="http://schemas.microsoft.com/office/drawing/2014/main" id="{AB98C511-A00A-450D-AC49-FEAA74CE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Myriad Pro"/>
                <a:ea typeface="Roboto Slab"/>
              </a:rPr>
              <a:t>Just a few facts…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583B59-83F4-4156-8BC6-50271401B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8" y="1700808"/>
            <a:ext cx="7643544" cy="5040560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1800" dirty="0"/>
              <a:t>More data has been created in the past 2 years than in the entire history of the human race</a:t>
            </a:r>
          </a:p>
          <a:p>
            <a:pPr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1800" dirty="0"/>
              <a:t>Every second we create new data.  40,000 searches on Google alone are made every second for a total of 1.2 trillion searches per year.</a:t>
            </a:r>
          </a:p>
          <a:p>
            <a:pPr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1800" dirty="0"/>
              <a:t>By 2020 1.7 megabytes of new information will be created every second for every human on the planet.</a:t>
            </a:r>
          </a:p>
          <a:p>
            <a:pPr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1800" dirty="0"/>
              <a:t>For a typical Fortune 1000 company just a 10% increase in data accessibility will result in more than $65 million additional net income.</a:t>
            </a:r>
          </a:p>
          <a:p>
            <a:pPr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1800" dirty="0"/>
              <a:t>Less than 0.5% of all data is ever analyzed and used.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18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http://www.forbes.com/sites/bernardmarr/2015/09/30/big-data-20-mind-boggling-facts-everyone-must-read/#7d8cd4b6c1d3</a:t>
            </a:r>
            <a:endParaRPr lang="en-US" sz="1800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sz="1800" dirty="0"/>
          </a:p>
          <a:p>
            <a:pPr eaLnBrk="1" hangingPunct="1">
              <a:defRPr/>
            </a:pPr>
            <a:endParaRPr lang="en-US" sz="800" dirty="0"/>
          </a:p>
        </p:txBody>
      </p:sp>
      <p:sp>
        <p:nvSpPr>
          <p:cNvPr id="31747" name="Date Placeholder 2">
            <a:extLst>
              <a:ext uri="{FF2B5EF4-FFF2-40B4-BE49-F238E27FC236}">
                <a16:creationId xmlns:a16="http://schemas.microsoft.com/office/drawing/2014/main" id="{74249590-6024-483E-A96D-492060D6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March 3, 2017</a:t>
            </a: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3075A41E-5A1D-4A13-ADAC-A8199E04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16th Annual Accounting Educators Seminar - University of Missouri - Kansas City</a:t>
            </a:r>
          </a:p>
        </p:txBody>
      </p:sp>
    </p:spTree>
    <p:extLst>
      <p:ext uri="{BB962C8B-B14F-4D97-AF65-F5344CB8AC3E}">
        <p14:creationId xmlns:p14="http://schemas.microsoft.com/office/powerpoint/2010/main" val="143409823"/>
      </p:ext>
    </p:extLst>
  </p:cSld>
  <p:clrMapOvr>
    <a:masterClrMapping/>
  </p:clrMapOvr>
  <p:transition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>
            <a:extLst>
              <a:ext uri="{FF2B5EF4-FFF2-40B4-BE49-F238E27FC236}">
                <a16:creationId xmlns:a16="http://schemas.microsoft.com/office/drawing/2014/main" id="{0243AA82-3D72-49FB-B343-38E450A0B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Example II (cont’d)</a:t>
            </a:r>
            <a:endParaRPr lang="el-GR" altLang="he-IL"/>
          </a:p>
        </p:txBody>
      </p:sp>
      <p:pic>
        <p:nvPicPr>
          <p:cNvPr id="12293" name="Picture 3">
            <a:extLst>
              <a:ext uri="{FF2B5EF4-FFF2-40B4-BE49-F238E27FC236}">
                <a16:creationId xmlns:a16="http://schemas.microsoft.com/office/drawing/2014/main" id="{C8D12903-78B9-4C17-804C-6D88F677C0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2" y="1609725"/>
            <a:ext cx="6057915" cy="4845050"/>
          </a:xfrm>
        </p:spPr>
      </p:pic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5FE467AB-8112-4DC7-831B-C8B19EAF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0CD8EAEC-D74C-4B6E-9D47-EE7047E4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FD9785-6DEA-4079-A6CE-132C1D2875AD}" type="slidenum">
              <a:rPr lang="el-GR" altLang="he-IL"/>
              <a:pPr eaLnBrk="1" hangingPunct="1"/>
              <a:t>40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1670030056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86A62E48-1F61-4CA5-92DA-EA02C4BE2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Search Engines – Example III</a:t>
            </a:r>
            <a:endParaRPr lang="el-GR" altLang="he-IL"/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6B41CACA-28FD-46A0-AC3D-CBA150F930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he-IL" sz="2800" dirty="0"/>
              <a:t>Assume now that you want to buy: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400" dirty="0"/>
              <a:t>The </a:t>
            </a:r>
            <a:r>
              <a:rPr lang="en-US" altLang="he-IL" sz="2400" b="1" dirty="0"/>
              <a:t>cheapest</a:t>
            </a:r>
            <a:r>
              <a:rPr lang="en-US" altLang="he-IL" sz="2400" dirty="0"/>
              <a:t> copy of the book “Semantic Web Primer”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he-IL" sz="2400" dirty="0"/>
              <a:t>The copy that will </a:t>
            </a:r>
            <a:r>
              <a:rPr lang="en-US" altLang="he-IL" sz="2400" b="1" dirty="0"/>
              <a:t>reach you earlier</a:t>
            </a:r>
            <a:r>
              <a:rPr lang="en-US" altLang="he-IL" sz="2400" dirty="0"/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he-IL" sz="2400" dirty="0"/>
          </a:p>
          <a:p>
            <a:pPr eaLnBrk="1" hangingPunct="1">
              <a:lnSpc>
                <a:spcPct val="90000"/>
              </a:lnSpc>
            </a:pPr>
            <a:r>
              <a:rPr lang="en-US" altLang="he-IL" sz="2800" dirty="0"/>
              <a:t>You can still use Google and your browser. But </a:t>
            </a:r>
            <a:r>
              <a:rPr lang="en-US" altLang="he-IL" sz="2800" b="1" dirty="0"/>
              <a:t>how many clicks</a:t>
            </a:r>
            <a:r>
              <a:rPr lang="en-US" altLang="he-IL" sz="2800" dirty="0"/>
              <a:t> do you need?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he-IL" sz="2800" dirty="0"/>
          </a:p>
          <a:p>
            <a:pPr eaLnBrk="1" hangingPunct="1">
              <a:lnSpc>
                <a:spcPct val="90000"/>
              </a:lnSpc>
            </a:pPr>
            <a:r>
              <a:rPr lang="en-US" altLang="he-IL" sz="2800" dirty="0"/>
              <a:t>How about using some sort of </a:t>
            </a:r>
            <a:r>
              <a:rPr lang="en-US" altLang="he-IL" sz="2800" dirty="0" err="1"/>
              <a:t>shopbot</a:t>
            </a:r>
            <a:r>
              <a:rPr lang="en-US" altLang="he-IL" sz="2800" dirty="0"/>
              <a:t> e.g., </a:t>
            </a:r>
            <a:r>
              <a:rPr lang="el-GR" altLang="he-IL" sz="2800" dirty="0">
                <a:hlinkClick r:id="rId2"/>
              </a:rPr>
              <a:t>http://www.kelkoo.co.uk/</a:t>
            </a:r>
            <a:r>
              <a:rPr lang="en-US" altLang="he-IL" sz="2800" dirty="0"/>
              <a:t> ?</a:t>
            </a:r>
            <a:endParaRPr lang="el-GR" altLang="he-IL" sz="2800" dirty="0"/>
          </a:p>
        </p:txBody>
      </p:sp>
      <p:sp>
        <p:nvSpPr>
          <p:cNvPr id="13314" name="Footer Placeholder 4">
            <a:extLst>
              <a:ext uri="{FF2B5EF4-FFF2-40B4-BE49-F238E27FC236}">
                <a16:creationId xmlns:a16="http://schemas.microsoft.com/office/drawing/2014/main" id="{D1113C19-3446-49CB-B47F-E3EE3D65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3675DB7A-8E6F-4DC1-B8B7-85E55C72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80EE7D-4B6A-4114-A769-D9F5D8C10DFD}" type="slidenum">
              <a:rPr lang="el-GR" altLang="he-IL"/>
              <a:pPr eaLnBrk="1" hangingPunct="1"/>
              <a:t>41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3005309764"/>
      </p:ext>
    </p:extLst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86A62E48-1F61-4CA5-92DA-EA02C4BE2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Search Engines – Example IV</a:t>
            </a:r>
            <a:endParaRPr lang="el-GR" altLang="he-IL" dirty="0"/>
          </a:p>
        </p:txBody>
      </p:sp>
      <p:sp>
        <p:nvSpPr>
          <p:cNvPr id="13314" name="Footer Placeholder 4">
            <a:extLst>
              <a:ext uri="{FF2B5EF4-FFF2-40B4-BE49-F238E27FC236}">
                <a16:creationId xmlns:a16="http://schemas.microsoft.com/office/drawing/2014/main" id="{D1113C19-3446-49CB-B47F-E3EE3D65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3675DB7A-8E6F-4DC1-B8B7-85E55C72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80EE7D-4B6A-4114-A769-D9F5D8C10DFD}" type="slidenum">
              <a:rPr lang="el-GR" altLang="he-IL"/>
              <a:pPr eaLnBrk="1" hangingPunct="1"/>
              <a:t>42</a:t>
            </a:fld>
            <a:endParaRPr lang="el-GR" alt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A3B30A1-7BEF-4137-9631-00B3F88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12234" r="12200" b="6567"/>
          <a:stretch/>
        </p:blipFill>
        <p:spPr>
          <a:xfrm>
            <a:off x="539552" y="1270749"/>
            <a:ext cx="8280920" cy="55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2398"/>
      </p:ext>
    </p:extLst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B5181027-B836-4431-8682-4A27D2153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Towards a Better Web!</a:t>
            </a:r>
            <a:endParaRPr lang="el-GR" altLang="he-IL"/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316107B3-383C-4C74-BB62-F01DC15D88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000" y="1500352"/>
            <a:ext cx="8501472" cy="4748048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he-IL" sz="3200" dirty="0"/>
              <a:t>“The Semantic Web will bring </a:t>
            </a:r>
            <a:r>
              <a:rPr lang="en-US" altLang="he-IL" sz="3200" b="1" dirty="0"/>
              <a:t>structure to the </a:t>
            </a:r>
            <a:r>
              <a:rPr lang="en-US" altLang="he-IL" sz="3200" b="1" dirty="0">
                <a:solidFill>
                  <a:srgbClr val="FF0000"/>
                </a:solidFill>
              </a:rPr>
              <a:t>meaningful</a:t>
            </a:r>
            <a:r>
              <a:rPr lang="en-US" altLang="he-IL" sz="3200" b="1" dirty="0"/>
              <a:t> content of Web pages</a:t>
            </a:r>
            <a:r>
              <a:rPr lang="en-US" altLang="he-IL" sz="3200" dirty="0"/>
              <a:t>, creating an environment where </a:t>
            </a:r>
            <a:r>
              <a:rPr lang="en-US" altLang="he-IL" sz="3200" b="1" dirty="0">
                <a:solidFill>
                  <a:srgbClr val="FF0000"/>
                </a:solidFill>
              </a:rPr>
              <a:t>agents</a:t>
            </a:r>
            <a:r>
              <a:rPr lang="en-US" altLang="he-IL" sz="3200" dirty="0"/>
              <a:t> roaming from page to page readily </a:t>
            </a:r>
            <a:r>
              <a:rPr lang="en-US" altLang="he-IL" sz="3200" b="1" dirty="0"/>
              <a:t>carry out sophisticated tasks for users</a:t>
            </a:r>
            <a:r>
              <a:rPr lang="en-US" altLang="he-IL" sz="3200" dirty="0"/>
              <a:t>.”</a:t>
            </a:r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  <a:p>
            <a:pPr eaLnBrk="1" hangingPunct="1">
              <a:lnSpc>
                <a:spcPct val="90000"/>
              </a:lnSpc>
            </a:pPr>
            <a:endParaRPr lang="en-US" altLang="he-IL" sz="2400" dirty="0"/>
          </a:p>
          <a:p>
            <a:pPr eaLnBrk="1" hangingPunct="1">
              <a:lnSpc>
                <a:spcPct val="90000"/>
              </a:lnSpc>
            </a:pPr>
            <a:r>
              <a:rPr lang="en-US" altLang="he-IL" sz="2400" dirty="0"/>
              <a:t>Notice the words </a:t>
            </a:r>
            <a:r>
              <a:rPr lang="en-US" altLang="he-IL" sz="2400" b="1" dirty="0"/>
              <a:t>meaning</a:t>
            </a:r>
            <a:r>
              <a:rPr lang="en-US" altLang="he-IL" sz="2400" dirty="0"/>
              <a:t> (semantics) and </a:t>
            </a:r>
            <a:r>
              <a:rPr lang="en-US" altLang="he-IL" sz="2400" b="1" dirty="0"/>
              <a:t>agents</a:t>
            </a:r>
            <a:r>
              <a:rPr lang="en-US" altLang="he-IL" sz="2400" dirty="0"/>
              <a:t> (a role for all of Artificial Intelligence).</a:t>
            </a:r>
            <a:endParaRPr lang="el-GR" altLang="he-IL" sz="2400" dirty="0"/>
          </a:p>
        </p:txBody>
      </p:sp>
      <p:sp>
        <p:nvSpPr>
          <p:cNvPr id="14338" name="Footer Placeholder 4">
            <a:extLst>
              <a:ext uri="{FF2B5EF4-FFF2-40B4-BE49-F238E27FC236}">
                <a16:creationId xmlns:a16="http://schemas.microsoft.com/office/drawing/2014/main" id="{E21F263B-52C1-43A1-8F42-4E123EB9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26495C9A-1F72-468B-8BF9-A9562F5D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DA383D-B1EF-4B75-80AD-A9BEC55213FE}" type="slidenum">
              <a:rPr lang="el-GR" altLang="he-IL"/>
              <a:pPr eaLnBrk="1" hangingPunct="1"/>
              <a:t>43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3381904866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877B14-3B52-410E-B8CB-D45039FC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Semantic Web 3.0</a:t>
            </a:r>
            <a:endParaRPr lang="he-IL" dirty="0"/>
          </a:p>
        </p:txBody>
      </p:sp>
      <p:pic>
        <p:nvPicPr>
          <p:cNvPr id="4098" name="Picture 2" descr="https://ronnie05.files.wordpress.com/2010/11/semantic-web.jpg?w=720">
            <a:extLst>
              <a:ext uri="{FF2B5EF4-FFF2-40B4-BE49-F238E27FC236}">
                <a16:creationId xmlns:a16="http://schemas.microsoft.com/office/drawing/2014/main" id="{56C69981-A675-4D8A-8B64-309C706A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34780"/>
            <a:ext cx="4752528" cy="56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DDF64-4A36-46D9-9012-310991D7BF52}"/>
              </a:ext>
            </a:extLst>
          </p:cNvPr>
          <p:cNvSpPr txBox="1"/>
          <p:nvPr/>
        </p:nvSpPr>
        <p:spPr>
          <a:xfrm>
            <a:off x="251520" y="1295400"/>
            <a:ext cx="14401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E-mail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7E157-FC57-4711-B35E-72F5E38AF6EF}"/>
              </a:ext>
            </a:extLst>
          </p:cNvPr>
          <p:cNvSpPr txBox="1"/>
          <p:nvPr/>
        </p:nvSpPr>
        <p:spPr>
          <a:xfrm>
            <a:off x="251520" y="3068960"/>
            <a:ext cx="18002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Linked Documents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D4405-CE5F-47B1-81A6-EB05DF1ABB79}"/>
              </a:ext>
            </a:extLst>
          </p:cNvPr>
          <p:cNvSpPr txBox="1"/>
          <p:nvPr/>
        </p:nvSpPr>
        <p:spPr>
          <a:xfrm>
            <a:off x="251520" y="5085184"/>
            <a:ext cx="18002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Linked Data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52306382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BDA21B-0FC2-48F9-95F4-3299809B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8434" name="Picture 2" descr="×ª××¦××ª ×ª××× × ×¢×××¨ âªibm watsonâ¬â">
            <a:hlinkClick r:id="rId2"/>
            <a:extLst>
              <a:ext uri="{FF2B5EF4-FFF2-40B4-BE49-F238E27FC236}">
                <a16:creationId xmlns:a16="http://schemas.microsoft.com/office/drawing/2014/main" id="{8E2AB98E-061A-40BC-B0A9-FC0A5471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00808"/>
            <a:ext cx="8071081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32694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AFE98-36D9-4932-91E6-78244F8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new Internet - Linked data</a:t>
            </a:r>
            <a:endParaRPr lang="he-IL" dirty="0"/>
          </a:p>
        </p:txBody>
      </p:sp>
      <p:sp>
        <p:nvSpPr>
          <p:cNvPr id="4" name="לחצן פעולה: וידאו 3">
            <a:hlinkClick r:id="rId2" highlightClick="1"/>
            <a:extLst>
              <a:ext uri="{FF2B5EF4-FFF2-40B4-BE49-F238E27FC236}">
                <a16:creationId xmlns:a16="http://schemas.microsoft.com/office/drawing/2014/main" id="{9DC38106-055E-4FCA-941C-C3184517393E}"/>
              </a:ext>
            </a:extLst>
          </p:cNvPr>
          <p:cNvSpPr/>
          <p:nvPr/>
        </p:nvSpPr>
        <p:spPr bwMode="auto">
          <a:xfrm>
            <a:off x="0" y="5921896"/>
            <a:ext cx="2592288" cy="936104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What is linked data ?</a:t>
            </a:r>
            <a:endParaRPr kumimoji="0" 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7785BAF-631E-45C1-B28D-101E79BE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295400"/>
            <a:ext cx="4547195" cy="4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10007"/>
      </p:ext>
    </p:extLst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FFE42FD6-47E2-4E03-A237-34AB3E762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5-star Linked Open Data</a:t>
            </a:r>
            <a:endParaRPr lang="el-GR" altLang="he-IL"/>
          </a:p>
        </p:txBody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ECAB5917-A0CA-434D-A1D4-77F98E6AF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Tx/>
              <a:buNone/>
              <a:defRPr/>
            </a:pPr>
            <a:endParaRPr lang="en-US" sz="2800" dirty="0"/>
          </a:p>
          <a:p>
            <a:pPr>
              <a:lnSpc>
                <a:spcPct val="80000"/>
              </a:lnSpc>
              <a:defRPr/>
            </a:pPr>
            <a:endParaRPr lang="en-US" sz="2800" dirty="0"/>
          </a:p>
          <a:p>
            <a:pPr>
              <a:lnSpc>
                <a:spcPct val="80000"/>
              </a:lnSpc>
              <a:defRPr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sz="2800" dirty="0"/>
          </a:p>
        </p:txBody>
      </p:sp>
      <p:sp>
        <p:nvSpPr>
          <p:cNvPr id="46082" name="Slide Number Placeholder 5">
            <a:extLst>
              <a:ext uri="{FF2B5EF4-FFF2-40B4-BE49-F238E27FC236}">
                <a16:creationId xmlns:a16="http://schemas.microsoft.com/office/drawing/2014/main" id="{E6AB070E-DC02-40A2-9C00-FC88F01B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B74273-E9F1-4A5F-B9E8-B1800EB6E06D}" type="slidenum">
              <a:rPr lang="el-GR" altLang="he-IL"/>
              <a:pPr eaLnBrk="1" hangingPunct="1"/>
              <a:t>47</a:t>
            </a:fld>
            <a:endParaRPr lang="el-GR" altLang="he-IL"/>
          </a:p>
        </p:txBody>
      </p:sp>
      <p:pic>
        <p:nvPicPr>
          <p:cNvPr id="46085" name="Picture 2" descr="C:\Manolis\manolis\grants\melodies\plenary meetings\kickoff reading 19Nov2013\our presentations\5star-steps.png">
            <a:extLst>
              <a:ext uri="{FF2B5EF4-FFF2-40B4-BE49-F238E27FC236}">
                <a16:creationId xmlns:a16="http://schemas.microsoft.com/office/drawing/2014/main" id="{4ED21991-BE0C-41CF-BA31-5F229735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1598613"/>
            <a:ext cx="6754812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3" descr="C:\Manolis\manolis\grants\melodies\plenary meetings\kickoff reading 19Nov2013\our presentations\597992118v2_350x350_Back.jpg">
            <a:extLst>
              <a:ext uri="{FF2B5EF4-FFF2-40B4-BE49-F238E27FC236}">
                <a16:creationId xmlns:a16="http://schemas.microsoft.com/office/drawing/2014/main" id="{10AD8D0A-F46E-45E1-83FF-831A5981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141663"/>
            <a:ext cx="2952750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856762"/>
      </p:ext>
    </p:extLst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D1605F13-C577-4E79-AFF0-EFC2A06FE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52400"/>
            <a:ext cx="907300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he-IL" sz="4000" dirty="0"/>
              <a:t>How Can we Achieve the Semantic Web? – The Original Vision</a:t>
            </a:r>
            <a:endParaRPr lang="el-GR" altLang="he-IL" sz="40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026700D0-3E51-4E7B-90E3-AD1F124B37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he-IL" dirty="0"/>
              <a:t>Instead of publishing information to be consumed by </a:t>
            </a:r>
            <a:r>
              <a:rPr lang="en-US" altLang="he-IL" strike="sngStrike" dirty="0"/>
              <a:t>humans</a:t>
            </a:r>
            <a:r>
              <a:rPr lang="en-US" altLang="he-IL" dirty="0"/>
              <a:t>, publish </a:t>
            </a:r>
            <a:r>
              <a:rPr lang="en-US" altLang="he-IL" b="1" dirty="0">
                <a:solidFill>
                  <a:srgbClr val="FF0000"/>
                </a:solidFill>
              </a:rPr>
              <a:t>machine-processable data and metadata</a:t>
            </a:r>
            <a:r>
              <a:rPr lang="en-US" altLang="he-IL" dirty="0">
                <a:solidFill>
                  <a:srgbClr val="FF0000"/>
                </a:solidFill>
              </a:rPr>
              <a:t> </a:t>
            </a:r>
            <a:r>
              <a:rPr lang="en-US" altLang="he-IL" dirty="0"/>
              <a:t>using terms/languages that can be understood by machines.</a:t>
            </a:r>
            <a:endParaRPr lang="en-US" altLang="he-IL" b="1" dirty="0"/>
          </a:p>
          <a:p>
            <a:pPr eaLnBrk="1" hangingPunct="1">
              <a:lnSpc>
                <a:spcPct val="90000"/>
              </a:lnSpc>
            </a:pPr>
            <a:endParaRPr lang="en-US" altLang="he-IL" dirty="0"/>
          </a:p>
          <a:p>
            <a:pPr marL="935038" lvl="1" indent="-457200" eaLnBrk="1" hangingPunct="1">
              <a:lnSpc>
                <a:spcPct val="90000"/>
              </a:lnSpc>
              <a:buAutoNum type="arabicPeriod"/>
            </a:pPr>
            <a:r>
              <a:rPr lang="en-US" altLang="he-IL" b="1" dirty="0">
                <a:solidFill>
                  <a:srgbClr val="FF0000"/>
                </a:solidFill>
              </a:rPr>
              <a:t>Build machines (agents) </a:t>
            </a:r>
            <a:r>
              <a:rPr lang="en-US" altLang="he-IL" dirty="0"/>
              <a:t>that will search for, query, integrate etc. this data.</a:t>
            </a:r>
          </a:p>
          <a:p>
            <a:pPr marL="935038" lvl="1" indent="-457200" eaLnBrk="1" hangingPunct="1">
              <a:lnSpc>
                <a:spcPct val="90000"/>
              </a:lnSpc>
              <a:buAutoNum type="arabicPeriod"/>
            </a:pPr>
            <a:r>
              <a:rPr lang="en-US" altLang="he-IL" dirty="0"/>
              <a:t>Make sure </a:t>
            </a:r>
            <a:r>
              <a:rPr lang="en-US" altLang="he-IL" b="1" dirty="0"/>
              <a:t>all </a:t>
            </a:r>
            <a:r>
              <a:rPr lang="en-US" altLang="he-IL" dirty="0"/>
              <a:t>agents </a:t>
            </a:r>
            <a:r>
              <a:rPr lang="en-US" altLang="he-IL" b="1" dirty="0">
                <a:solidFill>
                  <a:srgbClr val="FF0000"/>
                </a:solidFill>
              </a:rPr>
              <a:t>understand your terms/languages</a:t>
            </a:r>
            <a:r>
              <a:rPr lang="en-US" altLang="he-IL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el-GR" altLang="he-IL" dirty="0"/>
          </a:p>
        </p:txBody>
      </p:sp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5D3463D6-B841-463C-9953-936906F6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34C51A9A-B7A1-4647-A398-B84BE383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A2D781-EA7D-4687-9462-5E0A3E80C0C8}" type="slidenum">
              <a:rPr lang="el-GR" altLang="he-IL"/>
              <a:pPr eaLnBrk="1" hangingPunct="1"/>
              <a:t>48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4184400905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>
            <a:extLst>
              <a:ext uri="{FF2B5EF4-FFF2-40B4-BE49-F238E27FC236}">
                <a16:creationId xmlns:a16="http://schemas.microsoft.com/office/drawing/2014/main" id="{96620191-DE2A-495C-8531-59942D5CC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RDF Basics</a:t>
            </a:r>
            <a:br>
              <a:rPr lang="en-US" altLang="he-IL" dirty="0"/>
            </a:br>
            <a:r>
              <a:rPr lang="en-US" altLang="he-IL" sz="2800" dirty="0"/>
              <a:t>(</a:t>
            </a:r>
            <a:r>
              <a:rPr lang="en-US" sz="2800" u="sng" dirty="0"/>
              <a:t>Resource Description Framework)</a:t>
            </a:r>
            <a:endParaRPr lang="el-GR" altLang="he-IL" dirty="0"/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3B59F082-5FCF-4D35-99AB-F63D1690D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he-IL" sz="2800" dirty="0"/>
              <a:t>The world consists of </a:t>
            </a:r>
            <a:r>
              <a:rPr lang="en-US" altLang="he-IL" sz="2800" b="1" dirty="0"/>
              <a:t>resources</a:t>
            </a:r>
            <a:r>
              <a:rPr lang="en-US" altLang="he-IL" sz="2800" dirty="0"/>
              <a:t>.</a:t>
            </a:r>
          </a:p>
          <a:p>
            <a:pPr>
              <a:lnSpc>
                <a:spcPct val="80000"/>
              </a:lnSpc>
            </a:pPr>
            <a:endParaRPr lang="en-US" altLang="he-IL" sz="2800" dirty="0"/>
          </a:p>
          <a:p>
            <a:pPr>
              <a:lnSpc>
                <a:spcPct val="80000"/>
              </a:lnSpc>
            </a:pPr>
            <a:r>
              <a:rPr lang="el-GR" altLang="he-IL" sz="2800" dirty="0"/>
              <a:t>R</a:t>
            </a:r>
            <a:r>
              <a:rPr lang="en-US" altLang="he-IL" sz="2800" dirty="0" err="1"/>
              <a:t>esource</a:t>
            </a:r>
            <a:r>
              <a:rPr lang="el-GR" altLang="he-IL" sz="2800" dirty="0"/>
              <a:t>s </a:t>
            </a:r>
            <a:r>
              <a:rPr lang="en-US" altLang="he-IL" sz="2800" dirty="0"/>
              <a:t> are identified by </a:t>
            </a:r>
            <a:r>
              <a:rPr lang="en-US" altLang="he-IL" sz="2800" b="1" dirty="0"/>
              <a:t>URIs</a:t>
            </a:r>
            <a:r>
              <a:rPr lang="en-US" altLang="he-IL" sz="2800" dirty="0"/>
              <a:t> and described by </a:t>
            </a:r>
            <a:r>
              <a:rPr lang="el-GR" altLang="he-IL" sz="2800" dirty="0"/>
              <a:t>simple </a:t>
            </a:r>
            <a:r>
              <a:rPr lang="el-GR" altLang="he-IL" sz="2800" b="1" dirty="0"/>
              <a:t>properties</a:t>
            </a:r>
            <a:r>
              <a:rPr lang="el-GR" altLang="he-IL" sz="2800" dirty="0"/>
              <a:t> and property </a:t>
            </a:r>
            <a:r>
              <a:rPr lang="el-GR" altLang="he-IL" sz="2800" b="1" dirty="0"/>
              <a:t>values</a:t>
            </a:r>
            <a:r>
              <a:rPr lang="el-GR" altLang="he-IL" sz="2800" dirty="0"/>
              <a:t>. </a:t>
            </a:r>
            <a:endParaRPr lang="en-US" altLang="he-IL" sz="2800" dirty="0"/>
          </a:p>
          <a:p>
            <a:pPr>
              <a:lnSpc>
                <a:spcPct val="80000"/>
              </a:lnSpc>
            </a:pPr>
            <a:endParaRPr lang="en-US" altLang="he-IL" sz="2800" dirty="0"/>
          </a:p>
          <a:p>
            <a:pPr marL="342900" lvl="1" indent="-342900">
              <a:lnSpc>
                <a:spcPct val="80000"/>
              </a:lnSpc>
              <a:buFontTx/>
              <a:buChar char="•"/>
            </a:pPr>
            <a:r>
              <a:rPr lang="en-US" altLang="he-IL" b="1" dirty="0"/>
              <a:t>Example:</a:t>
            </a:r>
            <a:r>
              <a:rPr lang="en-US" altLang="he-IL" dirty="0"/>
              <a:t> “Angelina Jolie stars in the film Changeling directed by Clint Eastwood.”</a:t>
            </a:r>
          </a:p>
          <a:p>
            <a:pPr>
              <a:lnSpc>
                <a:spcPct val="80000"/>
              </a:lnSpc>
            </a:pPr>
            <a:endParaRPr lang="en-US" altLang="he-IL" sz="2800" dirty="0"/>
          </a:p>
          <a:p>
            <a:pPr>
              <a:lnSpc>
                <a:spcPct val="80000"/>
              </a:lnSpc>
            </a:pPr>
            <a:endParaRPr lang="en-US" altLang="he-IL" sz="2800" dirty="0"/>
          </a:p>
          <a:p>
            <a:pPr>
              <a:lnSpc>
                <a:spcPct val="80000"/>
              </a:lnSpc>
            </a:pPr>
            <a:endParaRPr lang="en-US" altLang="he-IL" sz="28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he-IL" sz="2800" dirty="0"/>
          </a:p>
        </p:txBody>
      </p:sp>
      <p:sp>
        <p:nvSpPr>
          <p:cNvPr id="47106" name="Footer Placeholder 4">
            <a:extLst>
              <a:ext uri="{FF2B5EF4-FFF2-40B4-BE49-F238E27FC236}">
                <a16:creationId xmlns:a16="http://schemas.microsoft.com/office/drawing/2014/main" id="{4DC86D96-AED9-4DE9-B22A-BDFF407D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                                        </a:t>
            </a:r>
          </a:p>
        </p:txBody>
      </p:sp>
      <p:sp>
        <p:nvSpPr>
          <p:cNvPr id="47107" name="Slide Number Placeholder 5">
            <a:extLst>
              <a:ext uri="{FF2B5EF4-FFF2-40B4-BE49-F238E27FC236}">
                <a16:creationId xmlns:a16="http://schemas.microsoft.com/office/drawing/2014/main" id="{33B70AFB-31AC-4E84-9577-6EFFAD94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F40317D-E856-401F-B922-F4B9EE9AD910}" type="slidenum">
              <a:rPr lang="el-GR" altLang="he-IL"/>
              <a:pPr eaLnBrk="1" hangingPunct="1"/>
              <a:t>49</a:t>
            </a:fld>
            <a:endParaRPr lang="el-GR" altLang="he-IL"/>
          </a:p>
        </p:txBody>
      </p:sp>
      <p:pic>
        <p:nvPicPr>
          <p:cNvPr id="47110" name="Picture 5" descr="rdf_w3c_icon">
            <a:extLst>
              <a:ext uri="{FF2B5EF4-FFF2-40B4-BE49-F238E27FC236}">
                <a16:creationId xmlns:a16="http://schemas.microsoft.com/office/drawing/2014/main" id="{6E53E15C-3EDC-4241-A126-348AD63E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549275"/>
            <a:ext cx="11874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62184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D2F910-4B29-4DF3-BA45-124EF08A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1143000"/>
          </a:xfrm>
        </p:spPr>
        <p:txBody>
          <a:bodyPr/>
          <a:lstStyle/>
          <a:p>
            <a:pPr algn="ctr"/>
            <a:r>
              <a:rPr lang="en-US" dirty="0"/>
              <a:t>The four V’s of Big data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819241-10C0-4875-8BE5-C48F90EE5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 t="21836" r="1458" b="11571"/>
          <a:stretch/>
        </p:blipFill>
        <p:spPr>
          <a:xfrm>
            <a:off x="1899" y="2848996"/>
            <a:ext cx="8208912" cy="3168352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CE10F1C-5913-4385-A66F-977FACC6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076" y="1406716"/>
            <a:ext cx="842486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GB" altLang="he-IL" dirty="0">
                <a:solidFill>
                  <a:srgbClr val="002D46"/>
                </a:solidFill>
              </a:rPr>
              <a:t>“Big data are high volume, high velocity, and high variety information assets that require new forms of processing to enable enhanced decision making, insight discovery and process optimization” (Gartner 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FFD68-5F7B-466A-A723-CF264C69FA2C}"/>
              </a:ext>
            </a:extLst>
          </p:cNvPr>
          <p:cNvSpPr txBox="1"/>
          <p:nvPr/>
        </p:nvSpPr>
        <p:spPr>
          <a:xfrm>
            <a:off x="4163627" y="5881719"/>
            <a:ext cx="208016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Speed of generation</a:t>
            </a:r>
          </a:p>
          <a:p>
            <a:r>
              <a:rPr lang="en-US" sz="1600" dirty="0"/>
              <a:t>Real time analysis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BC6B229-30B3-487F-9AD8-E752CBCF29D7}"/>
              </a:ext>
            </a:extLst>
          </p:cNvPr>
          <p:cNvSpPr/>
          <p:nvPr/>
        </p:nvSpPr>
        <p:spPr>
          <a:xfrm>
            <a:off x="110285" y="5898360"/>
            <a:ext cx="2080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Clicks, Logs, Events, </a:t>
            </a:r>
          </a:p>
          <a:p>
            <a:r>
              <a:rPr lang="en-US" sz="1600" dirty="0"/>
              <a:t>Social media, Transactions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110CB-B83E-4569-A8A6-B6694518B84A}"/>
              </a:ext>
            </a:extLst>
          </p:cNvPr>
          <p:cNvSpPr txBox="1"/>
          <p:nvPr/>
        </p:nvSpPr>
        <p:spPr>
          <a:xfrm>
            <a:off x="6213109" y="5887850"/>
            <a:ext cx="208016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Uncleaned</a:t>
            </a:r>
          </a:p>
          <a:p>
            <a:r>
              <a:rPr lang="en-US" sz="1600" dirty="0"/>
              <a:t>Untrusted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C580AC9F-712F-4A7C-BD2C-72E8B19E27BA}"/>
              </a:ext>
            </a:extLst>
          </p:cNvPr>
          <p:cNvSpPr/>
          <p:nvPr/>
        </p:nvSpPr>
        <p:spPr>
          <a:xfrm>
            <a:off x="2235378" y="5877272"/>
            <a:ext cx="2080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Structured</a:t>
            </a:r>
          </a:p>
          <a:p>
            <a:r>
              <a:rPr lang="en-US" sz="1600" dirty="0"/>
              <a:t>Semi-Structured</a:t>
            </a:r>
          </a:p>
          <a:p>
            <a:r>
              <a:rPr lang="en-US" sz="1600" dirty="0"/>
              <a:t>Unstructured</a:t>
            </a:r>
          </a:p>
        </p:txBody>
      </p:sp>
      <p:sp>
        <p:nvSpPr>
          <p:cNvPr id="12" name="לחצן פעולה: וידאו 11">
            <a:hlinkClick r:id="rId4" highlightClick="1"/>
            <a:extLst>
              <a:ext uri="{FF2B5EF4-FFF2-40B4-BE49-F238E27FC236}">
                <a16:creationId xmlns:a16="http://schemas.microsoft.com/office/drawing/2014/main" id="{B97A9D9A-15C0-4337-8E36-BB3EA68A9C0D}"/>
              </a:ext>
            </a:extLst>
          </p:cNvPr>
          <p:cNvSpPr/>
          <p:nvPr/>
        </p:nvSpPr>
        <p:spPr bwMode="auto">
          <a:xfrm>
            <a:off x="7511160" y="6274327"/>
            <a:ext cx="660877" cy="455030"/>
          </a:xfrm>
          <a:prstGeom prst="actionButtonMovi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6943069"/>
      </p:ext>
    </p:extLst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3ED67606-7FE5-494D-A3F8-24E4E116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RDF Statements</a:t>
            </a:r>
            <a:endParaRPr lang="el-GR" altLang="he-IL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A352D0FA-1B9B-4D37-BD4B-B1C4E96E0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990656" cy="541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he-IL" sz="2400" dirty="0"/>
              <a:t>RDF statements are </a:t>
            </a:r>
            <a:r>
              <a:rPr lang="el-GR" altLang="he-IL" sz="2400" b="1" dirty="0"/>
              <a:t>trip</a:t>
            </a:r>
            <a:r>
              <a:rPr lang="en-US" altLang="he-IL" sz="2400" b="1" dirty="0"/>
              <a:t>les </a:t>
            </a:r>
            <a:r>
              <a:rPr lang="en-US" altLang="he-IL" sz="2400" dirty="0"/>
              <a:t>of the form</a:t>
            </a:r>
          </a:p>
          <a:p>
            <a:pPr>
              <a:lnSpc>
                <a:spcPct val="80000"/>
              </a:lnSpc>
            </a:pPr>
            <a:endParaRPr lang="en-US" altLang="he-IL" sz="2400" dirty="0"/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l-GR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ubject</a:t>
            </a:r>
            <a:r>
              <a:rPr lang="en-US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l-GR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, </a:t>
            </a:r>
            <a:r>
              <a:rPr lang="el-GR" altLang="he-I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endParaRPr lang="en-US" altLang="he-IL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0000"/>
              </a:lnSpc>
              <a:buFontTx/>
              <a:buNone/>
            </a:pPr>
            <a:endParaRPr lang="en-US" altLang="he-IL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he-IL" sz="2400" b="1" dirty="0">
                <a:cs typeface="Courier New" panose="02070309020205020404" pitchFamily="49" charset="0"/>
              </a:rPr>
              <a:t>Example:</a:t>
            </a:r>
          </a:p>
          <a:p>
            <a:pPr>
              <a:buFontTx/>
              <a:buNone/>
            </a:pPr>
            <a:endParaRPr lang="en-US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altLang="he-IL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dbpedia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.org/page/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Changeling_(film)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&lt;http://dbpedia.org/ontology/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starring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predicate</a:t>
            </a:r>
            <a:endParaRPr lang="en-US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&lt;http://dbpedia.org/page/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Angelina_Jolie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ubject</a:t>
            </a:r>
            <a:endParaRPr lang="en-US" altLang="he-IL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&lt;http://dbpedia.org/page/Changeling_(film)&gt; 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endParaRPr lang="en-US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 http://dbpedia.org/ontology/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director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predicate</a:t>
            </a:r>
            <a:endParaRPr lang="en-US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&lt;http://dbpedia.org/page/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Clint_Eastwood</a:t>
            </a:r>
            <a:r>
              <a:rPr lang="en-US" altLang="he-I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l-GR" altLang="he-IL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ubject</a:t>
            </a:r>
            <a:endParaRPr lang="el-GR" altLang="he-I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132" name="Footer Placeholder 3">
            <a:extLst>
              <a:ext uri="{FF2B5EF4-FFF2-40B4-BE49-F238E27FC236}">
                <a16:creationId xmlns:a16="http://schemas.microsoft.com/office/drawing/2014/main" id="{7C9E26CC-B2E9-4732-8FC1-992BE785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248400"/>
            <a:ext cx="4472136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2000" dirty="0">
                <a:solidFill>
                  <a:srgbClr val="FF0000"/>
                </a:solidFill>
              </a:rPr>
              <a:t>to be used in an RDF graph</a:t>
            </a:r>
            <a:r>
              <a:rPr lang="el-GR" altLang="he-IL" sz="2000" dirty="0"/>
              <a:t>                    </a:t>
            </a:r>
          </a:p>
        </p:txBody>
      </p:sp>
      <p:sp>
        <p:nvSpPr>
          <p:cNvPr id="48133" name="Slide Number Placeholder 4">
            <a:extLst>
              <a:ext uri="{FF2B5EF4-FFF2-40B4-BE49-F238E27FC236}">
                <a16:creationId xmlns:a16="http://schemas.microsoft.com/office/drawing/2014/main" id="{DC720A7E-9E2C-4F71-800D-1DEDF265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917F6B-0F47-4178-BC39-C3B961FB7C98}" type="slidenum">
              <a:rPr lang="el-GR" altLang="he-IL"/>
              <a:pPr eaLnBrk="1" hangingPunct="1"/>
              <a:t>50</a:t>
            </a:fld>
            <a:endParaRPr lang="el-GR" altLang="he-IL"/>
          </a:p>
        </p:txBody>
      </p:sp>
      <p:sp>
        <p:nvSpPr>
          <p:cNvPr id="2" name="חץ: ימינה 1">
            <a:extLst>
              <a:ext uri="{FF2B5EF4-FFF2-40B4-BE49-F238E27FC236}">
                <a16:creationId xmlns:a16="http://schemas.microsoft.com/office/drawing/2014/main" id="{55C3F90D-208F-4867-BD4B-A7370DBCFEC7}"/>
              </a:ext>
            </a:extLst>
          </p:cNvPr>
          <p:cNvSpPr/>
          <p:nvPr/>
        </p:nvSpPr>
        <p:spPr bwMode="auto">
          <a:xfrm>
            <a:off x="5441504" y="6173688"/>
            <a:ext cx="1440160" cy="6843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952978"/>
      </p:ext>
    </p:extLst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>
            <a:extLst>
              <a:ext uri="{FF2B5EF4-FFF2-40B4-BE49-F238E27FC236}">
                <a16:creationId xmlns:a16="http://schemas.microsoft.com/office/drawing/2014/main" id="{AD4E388A-A408-4ABF-ACF7-403E772FC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RDF Graphs</a:t>
            </a:r>
            <a:endParaRPr lang="el-GR" altLang="he-IL"/>
          </a:p>
        </p:txBody>
      </p:sp>
      <p:sp>
        <p:nvSpPr>
          <p:cNvPr id="50181" name="Rectangle 3">
            <a:extLst>
              <a:ext uri="{FF2B5EF4-FFF2-40B4-BE49-F238E27FC236}">
                <a16:creationId xmlns:a16="http://schemas.microsoft.com/office/drawing/2014/main" id="{08281AE5-68BC-41B4-86D8-C7D80A4202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557338"/>
            <a:ext cx="8229600" cy="4525962"/>
          </a:xfrm>
        </p:spPr>
        <p:txBody>
          <a:bodyPr/>
          <a:lstStyle/>
          <a:p>
            <a:pPr>
              <a:buFontTx/>
              <a:buNone/>
            </a:pPr>
            <a:endParaRPr lang="en-US" altLang="he-IL" dirty="0"/>
          </a:p>
          <a:p>
            <a:pPr>
              <a:buFontTx/>
              <a:buNone/>
            </a:pPr>
            <a:endParaRPr lang="en-US" altLang="he-IL" dirty="0"/>
          </a:p>
        </p:txBody>
      </p:sp>
      <p:sp>
        <p:nvSpPr>
          <p:cNvPr id="50178" name="Footer Placeholder 4">
            <a:extLst>
              <a:ext uri="{FF2B5EF4-FFF2-40B4-BE49-F238E27FC236}">
                <a16:creationId xmlns:a16="http://schemas.microsoft.com/office/drawing/2014/main" id="{714D7211-ED24-43B5-A711-C489DD16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                                        </a:t>
            </a:r>
          </a:p>
        </p:txBody>
      </p:sp>
      <p:sp>
        <p:nvSpPr>
          <p:cNvPr id="50179" name="Slide Number Placeholder 5">
            <a:extLst>
              <a:ext uri="{FF2B5EF4-FFF2-40B4-BE49-F238E27FC236}">
                <a16:creationId xmlns:a16="http://schemas.microsoft.com/office/drawing/2014/main" id="{3AB0D041-833D-4896-BCE1-1C7CBB42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0AC9C0-12AC-4E0F-869B-22E737012861}" type="slidenum">
              <a:rPr lang="el-GR" altLang="he-IL"/>
              <a:pPr eaLnBrk="1" hangingPunct="1"/>
              <a:t>51</a:t>
            </a:fld>
            <a:endParaRPr lang="el-GR" altLang="he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55876F-AF8A-483C-9B7F-978EE3B0A877}"/>
              </a:ext>
            </a:extLst>
          </p:cNvPr>
          <p:cNvSpPr/>
          <p:nvPr/>
        </p:nvSpPr>
        <p:spPr>
          <a:xfrm>
            <a:off x="2987675" y="1773238"/>
            <a:ext cx="295275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0183" name="TextBox 6">
            <a:extLst>
              <a:ext uri="{FF2B5EF4-FFF2-40B4-BE49-F238E27FC236}">
                <a16:creationId xmlns:a16="http://schemas.microsoft.com/office/drawing/2014/main" id="{AF9DBC9C-8CE0-4188-B815-47BB55481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060575"/>
            <a:ext cx="2952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400">
                <a:latin typeface="Courier New" panose="02070309020205020404" pitchFamily="49" charset="0"/>
                <a:cs typeface="Courier New" panose="02070309020205020404" pitchFamily="49" charset="0"/>
              </a:rPr>
              <a:t>dbpedia:Changeling_(Film)</a:t>
            </a:r>
            <a:endParaRPr lang="el-GR" altLang="he-IL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A235E8-9912-48E7-A5D7-9D78CC0A3675}"/>
              </a:ext>
            </a:extLst>
          </p:cNvPr>
          <p:cNvSpPr/>
          <p:nvPr/>
        </p:nvSpPr>
        <p:spPr>
          <a:xfrm flipV="1">
            <a:off x="395288" y="5013325"/>
            <a:ext cx="2663825" cy="792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0185" name="TextBox 8">
            <a:extLst>
              <a:ext uri="{FF2B5EF4-FFF2-40B4-BE49-F238E27FC236}">
                <a16:creationId xmlns:a16="http://schemas.microsoft.com/office/drawing/2014/main" id="{FB68D79A-3F3F-4D2F-B56C-AB93B795F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229225"/>
            <a:ext cx="2590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400">
                <a:latin typeface="Courier New" panose="02070309020205020404" pitchFamily="49" charset="0"/>
                <a:cs typeface="Courier New" panose="02070309020205020404" pitchFamily="49" charset="0"/>
              </a:rPr>
              <a:t>dbpedia:Angelina_Jolie</a:t>
            </a:r>
            <a:endParaRPr lang="el-GR" altLang="he-IL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4473C8-FF1C-4194-8A1F-EBA2EAF52454}"/>
              </a:ext>
            </a:extLst>
          </p:cNvPr>
          <p:cNvSpPr/>
          <p:nvPr/>
        </p:nvSpPr>
        <p:spPr>
          <a:xfrm flipV="1">
            <a:off x="6156325" y="5084763"/>
            <a:ext cx="2376488" cy="792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 dirty="0"/>
          </a:p>
        </p:txBody>
      </p:sp>
      <p:sp>
        <p:nvSpPr>
          <p:cNvPr id="50187" name="TextBox 11">
            <a:extLst>
              <a:ext uri="{FF2B5EF4-FFF2-40B4-BE49-F238E27FC236}">
                <a16:creationId xmlns:a16="http://schemas.microsoft.com/office/drawing/2014/main" id="{E511065F-744E-4A51-AE4A-BE5E6947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5373688"/>
            <a:ext cx="2376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dbpedia:Clint_Eastwood</a:t>
            </a:r>
            <a:endParaRPr lang="el-GR" altLang="he-IL" sz="12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C9DF79-F587-49F1-8C15-601B12BFAB55}"/>
              </a:ext>
            </a:extLst>
          </p:cNvPr>
          <p:cNvCxnSpPr/>
          <p:nvPr/>
        </p:nvCxnSpPr>
        <p:spPr>
          <a:xfrm rot="10800000" flipV="1">
            <a:off x="1763713" y="2636838"/>
            <a:ext cx="2736850" cy="2376487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B47594-0B49-4708-956E-C6A1FC32EDC6}"/>
              </a:ext>
            </a:extLst>
          </p:cNvPr>
          <p:cNvCxnSpPr>
            <a:endCxn id="10" idx="4"/>
          </p:cNvCxnSpPr>
          <p:nvPr/>
        </p:nvCxnSpPr>
        <p:spPr>
          <a:xfrm>
            <a:off x="4572000" y="2636838"/>
            <a:ext cx="2771775" cy="2447925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90" name="TextBox 17">
            <a:extLst>
              <a:ext uri="{FF2B5EF4-FFF2-40B4-BE49-F238E27FC236}">
                <a16:creationId xmlns:a16="http://schemas.microsoft.com/office/drawing/2014/main" id="{DB5FCD58-04D5-4DBB-A1E3-C5CEE0408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429000"/>
            <a:ext cx="2447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400">
                <a:latin typeface="Courier New" panose="02070309020205020404" pitchFamily="49" charset="0"/>
                <a:cs typeface="Courier New" panose="02070309020205020404" pitchFamily="49" charset="0"/>
              </a:rPr>
              <a:t>dbpedia-owl:starring</a:t>
            </a:r>
            <a:endParaRPr lang="el-GR" altLang="he-IL" sz="1400"/>
          </a:p>
        </p:txBody>
      </p:sp>
      <p:sp>
        <p:nvSpPr>
          <p:cNvPr id="50191" name="TextBox 18">
            <a:extLst>
              <a:ext uri="{FF2B5EF4-FFF2-40B4-BE49-F238E27FC236}">
                <a16:creationId xmlns:a16="http://schemas.microsoft.com/office/drawing/2014/main" id="{B4118619-E037-4F98-9ED5-223690EB5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573463"/>
            <a:ext cx="2376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400">
                <a:latin typeface="Courier New" panose="02070309020205020404" pitchFamily="49" charset="0"/>
                <a:cs typeface="Courier New" panose="02070309020205020404" pitchFamily="49" charset="0"/>
              </a:rPr>
              <a:t>dbpedia-owl:director</a:t>
            </a:r>
            <a:endParaRPr lang="el-GR" altLang="he-IL" sz="140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B76B24D-26F2-4AF4-8100-E45448DAEE63}"/>
              </a:ext>
            </a:extLst>
          </p:cNvPr>
          <p:cNvSpPr/>
          <p:nvPr/>
        </p:nvSpPr>
        <p:spPr>
          <a:xfrm>
            <a:off x="197495" y="449598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l-GR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ubject</a:t>
            </a:r>
            <a:endParaRPr lang="he-IL" dirty="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6E26F224-CAC2-4E18-9E4D-F8F1B77F0AB5}"/>
              </a:ext>
            </a:extLst>
          </p:cNvPr>
          <p:cNvSpPr/>
          <p:nvPr/>
        </p:nvSpPr>
        <p:spPr>
          <a:xfrm>
            <a:off x="1344922" y="304418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7055BE9-1587-45DD-8B76-291865BA57DA}"/>
              </a:ext>
            </a:extLst>
          </p:cNvPr>
          <p:cNvSpPr/>
          <p:nvPr/>
        </p:nvSpPr>
        <p:spPr>
          <a:xfrm>
            <a:off x="3763021" y="1268412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he-IL" dirty="0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E9CE7ED-B078-4357-B8AD-82C91301FDA7}"/>
              </a:ext>
            </a:extLst>
          </p:cNvPr>
          <p:cNvSpPr/>
          <p:nvPr/>
        </p:nvSpPr>
        <p:spPr>
          <a:xfrm>
            <a:off x="5975627" y="317753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endParaRPr lang="he-IL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7CED92DD-AC44-4594-B1C3-0A9D44B3EED7}"/>
              </a:ext>
            </a:extLst>
          </p:cNvPr>
          <p:cNvSpPr/>
          <p:nvPr/>
        </p:nvSpPr>
        <p:spPr>
          <a:xfrm>
            <a:off x="7246790" y="4513387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l-GR" altLang="he-IL" b="1" dirty="0">
                <a:latin typeface="Courier New" panose="02070309020205020404" pitchFamily="49" charset="0"/>
                <a:cs typeface="Courier New" panose="02070309020205020404" pitchFamily="49" charset="0"/>
              </a:rPr>
              <a:t>ubject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59949203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B2743CEC-5754-41EB-AC51-1F4F0A7454DD}"/>
              </a:ext>
            </a:extLst>
          </p:cNvPr>
          <p:cNvSpPr/>
          <p:nvPr/>
        </p:nvSpPr>
        <p:spPr>
          <a:xfrm>
            <a:off x="5219700" y="5229225"/>
            <a:ext cx="2592388" cy="576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2229" name="Rectangle 2">
            <a:extLst>
              <a:ext uri="{FF2B5EF4-FFF2-40B4-BE49-F238E27FC236}">
                <a16:creationId xmlns:a16="http://schemas.microsoft.com/office/drawing/2014/main" id="{78F7D7A4-34D5-4CE5-B6C6-5951DE14B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Example – Class Hierarchy</a:t>
            </a:r>
            <a:endParaRPr lang="el-GR" altLang="he-IL"/>
          </a:p>
        </p:txBody>
      </p:sp>
      <p:sp>
        <p:nvSpPr>
          <p:cNvPr id="52230" name="Rectangle 3">
            <a:extLst>
              <a:ext uri="{FF2B5EF4-FFF2-40B4-BE49-F238E27FC236}">
                <a16:creationId xmlns:a16="http://schemas.microsoft.com/office/drawing/2014/main" id="{A3C2942F-93D2-4EBB-8CE8-8BEDE30A38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484313"/>
            <a:ext cx="8229600" cy="4525962"/>
          </a:xfrm>
        </p:spPr>
        <p:txBody>
          <a:bodyPr/>
          <a:lstStyle/>
          <a:p>
            <a:pPr>
              <a:buFontTx/>
              <a:buNone/>
            </a:pPr>
            <a:endParaRPr lang="en-US" altLang="he-IL"/>
          </a:p>
          <a:p>
            <a:pPr>
              <a:buFontTx/>
              <a:buNone/>
            </a:pPr>
            <a:endParaRPr lang="en-US" altLang="he-IL"/>
          </a:p>
        </p:txBody>
      </p:sp>
      <p:sp>
        <p:nvSpPr>
          <p:cNvPr id="52227" name="Footer Placeholder 4">
            <a:extLst>
              <a:ext uri="{FF2B5EF4-FFF2-40B4-BE49-F238E27FC236}">
                <a16:creationId xmlns:a16="http://schemas.microsoft.com/office/drawing/2014/main" id="{B2507C4F-4137-4A53-B35B-DD40A903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                                        </a:t>
            </a:r>
          </a:p>
        </p:txBody>
      </p:sp>
      <p:sp>
        <p:nvSpPr>
          <p:cNvPr id="52228" name="Slide Number Placeholder 5">
            <a:extLst>
              <a:ext uri="{FF2B5EF4-FFF2-40B4-BE49-F238E27FC236}">
                <a16:creationId xmlns:a16="http://schemas.microsoft.com/office/drawing/2014/main" id="{401AC542-6555-41F9-A473-115F2F02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070A73-FDB1-403A-A7EB-1BEC12D5C8DD}" type="slidenum">
              <a:rPr lang="el-GR" altLang="he-IL"/>
              <a:pPr eaLnBrk="1" hangingPunct="1"/>
              <a:t>52</a:t>
            </a:fld>
            <a:endParaRPr lang="el-GR" altLang="he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B22346-B9BD-4C8F-A98A-AA789B0F2CCF}"/>
              </a:ext>
            </a:extLst>
          </p:cNvPr>
          <p:cNvSpPr/>
          <p:nvPr/>
        </p:nvSpPr>
        <p:spPr>
          <a:xfrm>
            <a:off x="3276600" y="1484313"/>
            <a:ext cx="2592388" cy="576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2232" name="TextBox 6">
            <a:extLst>
              <a:ext uri="{FF2B5EF4-FFF2-40B4-BE49-F238E27FC236}">
                <a16:creationId xmlns:a16="http://schemas.microsoft.com/office/drawing/2014/main" id="{310D4F31-79F1-41FC-AAC2-24825B3E3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628775"/>
            <a:ext cx="1152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owl:Thing</a:t>
            </a:r>
            <a:endParaRPr lang="el-GR" altLang="he-IL" sz="1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82B7EB-D958-4011-A59C-D7C061C93F21}"/>
              </a:ext>
            </a:extLst>
          </p:cNvPr>
          <p:cNvSpPr/>
          <p:nvPr/>
        </p:nvSpPr>
        <p:spPr>
          <a:xfrm flipV="1">
            <a:off x="2339975" y="4149725"/>
            <a:ext cx="2087563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2234" name="TextBox 8">
            <a:extLst>
              <a:ext uri="{FF2B5EF4-FFF2-40B4-BE49-F238E27FC236}">
                <a16:creationId xmlns:a16="http://schemas.microsoft.com/office/drawing/2014/main" id="{03D1EB67-A318-4904-AEA7-4D31E234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4221163"/>
            <a:ext cx="18716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dbpedia-owl:Actor</a:t>
            </a:r>
            <a:endParaRPr lang="el-GR" altLang="he-IL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C70F87-DBA5-43AC-AAD4-50ADBE4D1532}"/>
              </a:ext>
            </a:extLst>
          </p:cNvPr>
          <p:cNvSpPr/>
          <p:nvPr/>
        </p:nvSpPr>
        <p:spPr>
          <a:xfrm flipV="1">
            <a:off x="4716463" y="4005263"/>
            <a:ext cx="2519362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 dirty="0"/>
          </a:p>
        </p:txBody>
      </p:sp>
      <p:sp>
        <p:nvSpPr>
          <p:cNvPr id="52236" name="TextBox 11">
            <a:extLst>
              <a:ext uri="{FF2B5EF4-FFF2-40B4-BE49-F238E27FC236}">
                <a16:creationId xmlns:a16="http://schemas.microsoft.com/office/drawing/2014/main" id="{A75FCDE7-1FE0-4F5A-9352-E249F82A5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221163"/>
            <a:ext cx="2592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dbpedia-owl:Film_Director</a:t>
            </a:r>
            <a:endParaRPr lang="el-GR" altLang="he-IL" sz="12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9D0D1D-6354-41BD-810B-C13347B486FD}"/>
              </a:ext>
            </a:extLst>
          </p:cNvPr>
          <p:cNvCxnSpPr>
            <a:stCxn id="22" idx="4"/>
          </p:cNvCxnSpPr>
          <p:nvPr/>
        </p:nvCxnSpPr>
        <p:spPr>
          <a:xfrm rot="5400000">
            <a:off x="3744119" y="3321844"/>
            <a:ext cx="792162" cy="863600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8" name="TextBox 17">
            <a:extLst>
              <a:ext uri="{FF2B5EF4-FFF2-40B4-BE49-F238E27FC236}">
                <a16:creationId xmlns:a16="http://schemas.microsoft.com/office/drawing/2014/main" id="{1B549819-3CA0-4299-97EF-03FE5A16A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76475"/>
            <a:ext cx="16557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endParaRPr lang="el-GR" altLang="he-IL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9C3FE5-4C15-454A-9BC9-554E8EA00E25}"/>
              </a:ext>
            </a:extLst>
          </p:cNvPr>
          <p:cNvSpPr/>
          <p:nvPr/>
        </p:nvSpPr>
        <p:spPr>
          <a:xfrm>
            <a:off x="3276600" y="2781300"/>
            <a:ext cx="2592388" cy="576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E43355-A235-4CB0-9B05-9E1B18FE7B07}"/>
              </a:ext>
            </a:extLst>
          </p:cNvPr>
          <p:cNvSpPr/>
          <p:nvPr/>
        </p:nvSpPr>
        <p:spPr>
          <a:xfrm>
            <a:off x="1116013" y="5300663"/>
            <a:ext cx="2592387" cy="576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2241" name="TextBox 6">
            <a:extLst>
              <a:ext uri="{FF2B5EF4-FFF2-40B4-BE49-F238E27FC236}">
                <a16:creationId xmlns:a16="http://schemas.microsoft.com/office/drawing/2014/main" id="{BF32FA43-2969-4721-8D49-B9D572EFC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924175"/>
            <a:ext cx="20161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dbpedia-owl:Person</a:t>
            </a:r>
            <a:endParaRPr lang="el-GR" altLang="he-IL" sz="12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8683D2-E526-49BB-8D97-F46116182C5A}"/>
              </a:ext>
            </a:extLst>
          </p:cNvPr>
          <p:cNvCxnSpPr>
            <a:stCxn id="6" idx="4"/>
          </p:cNvCxnSpPr>
          <p:nvPr/>
        </p:nvCxnSpPr>
        <p:spPr>
          <a:xfrm rot="16200000" flipH="1">
            <a:off x="4229894" y="2402681"/>
            <a:ext cx="720725" cy="36513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C29B41-812E-42FC-BBE8-57365C8A9EB9}"/>
              </a:ext>
            </a:extLst>
          </p:cNvPr>
          <p:cNvCxnSpPr>
            <a:stCxn id="22" idx="4"/>
          </p:cNvCxnSpPr>
          <p:nvPr/>
        </p:nvCxnSpPr>
        <p:spPr>
          <a:xfrm rot="16200000" flipH="1">
            <a:off x="4895850" y="3033713"/>
            <a:ext cx="647700" cy="1295400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44" name="TextBox 17">
            <a:extLst>
              <a:ext uri="{FF2B5EF4-FFF2-40B4-BE49-F238E27FC236}">
                <a16:creationId xmlns:a16="http://schemas.microsoft.com/office/drawing/2014/main" id="{EE4BD8DB-8DD2-413D-8210-E47D03211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500438"/>
            <a:ext cx="16557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endParaRPr lang="el-GR" altLang="he-IL" sz="1200"/>
          </a:p>
        </p:txBody>
      </p:sp>
      <p:sp>
        <p:nvSpPr>
          <p:cNvPr id="52245" name="TextBox 17">
            <a:extLst>
              <a:ext uri="{FF2B5EF4-FFF2-40B4-BE49-F238E27FC236}">
                <a16:creationId xmlns:a16="http://schemas.microsoft.com/office/drawing/2014/main" id="{623FFB04-FF3F-4ADF-833A-5CCC9B20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573463"/>
            <a:ext cx="1657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rdfs:subClassOf</a:t>
            </a:r>
            <a:endParaRPr lang="el-GR" altLang="he-IL" sz="1200"/>
          </a:p>
        </p:txBody>
      </p:sp>
      <p:sp>
        <p:nvSpPr>
          <p:cNvPr id="52246" name="TextBox 17">
            <a:extLst>
              <a:ext uri="{FF2B5EF4-FFF2-40B4-BE49-F238E27FC236}">
                <a16:creationId xmlns:a16="http://schemas.microsoft.com/office/drawing/2014/main" id="{11EC0B52-F0B6-49F5-8D9D-78556199D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445125"/>
            <a:ext cx="25209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dbpedia:Angelina_Jolie</a:t>
            </a:r>
            <a:endParaRPr lang="el-GR" altLang="he-IL" sz="1200"/>
          </a:p>
        </p:txBody>
      </p:sp>
      <p:sp>
        <p:nvSpPr>
          <p:cNvPr id="52247" name="TextBox 17">
            <a:extLst>
              <a:ext uri="{FF2B5EF4-FFF2-40B4-BE49-F238E27FC236}">
                <a16:creationId xmlns:a16="http://schemas.microsoft.com/office/drawing/2014/main" id="{F62FD924-715A-4DE4-A6FC-04591B008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5373688"/>
            <a:ext cx="23034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dbpedia:Clint_Eastwood</a:t>
            </a:r>
            <a:endParaRPr lang="el-GR" altLang="he-IL" sz="12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A77C2C-5095-4229-A28C-297829D7221D}"/>
              </a:ext>
            </a:extLst>
          </p:cNvPr>
          <p:cNvCxnSpPr/>
          <p:nvPr/>
        </p:nvCxnSpPr>
        <p:spPr>
          <a:xfrm rot="10800000" flipV="1">
            <a:off x="2484438" y="4581525"/>
            <a:ext cx="792162" cy="719138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AFE051-9A2B-4178-94AA-BEE9127E27B2}"/>
              </a:ext>
            </a:extLst>
          </p:cNvPr>
          <p:cNvCxnSpPr/>
          <p:nvPr/>
        </p:nvCxnSpPr>
        <p:spPr>
          <a:xfrm rot="16200000" flipH="1">
            <a:off x="6155532" y="4725194"/>
            <a:ext cx="576262" cy="431800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63B89C-E7E9-4CF9-AFA4-884D3D19B620}"/>
              </a:ext>
            </a:extLst>
          </p:cNvPr>
          <p:cNvCxnSpPr/>
          <p:nvPr/>
        </p:nvCxnSpPr>
        <p:spPr>
          <a:xfrm>
            <a:off x="3924300" y="4581525"/>
            <a:ext cx="2735263" cy="647700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51" name="TextBox 17">
            <a:extLst>
              <a:ext uri="{FF2B5EF4-FFF2-40B4-BE49-F238E27FC236}">
                <a16:creationId xmlns:a16="http://schemas.microsoft.com/office/drawing/2014/main" id="{10940B1C-6C6D-4F5E-B4FD-642E9F623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797425"/>
            <a:ext cx="1008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endParaRPr lang="el-GR" altLang="he-IL" sz="1200"/>
          </a:p>
        </p:txBody>
      </p:sp>
      <p:sp>
        <p:nvSpPr>
          <p:cNvPr id="52252" name="TextBox 17">
            <a:extLst>
              <a:ext uri="{FF2B5EF4-FFF2-40B4-BE49-F238E27FC236}">
                <a16:creationId xmlns:a16="http://schemas.microsoft.com/office/drawing/2014/main" id="{DDCC2D80-1CBE-49A1-8254-C56B25824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868863"/>
            <a:ext cx="10080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endParaRPr lang="el-GR" altLang="he-IL" sz="1200"/>
          </a:p>
        </p:txBody>
      </p:sp>
      <p:sp>
        <p:nvSpPr>
          <p:cNvPr id="52253" name="TextBox 17">
            <a:extLst>
              <a:ext uri="{FF2B5EF4-FFF2-40B4-BE49-F238E27FC236}">
                <a16:creationId xmlns:a16="http://schemas.microsoft.com/office/drawing/2014/main" id="{78D99349-4B71-4D6A-B166-91584A9E7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4724400"/>
            <a:ext cx="1008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rdf:type</a:t>
            </a:r>
            <a:endParaRPr lang="el-GR" altLang="he-IL" sz="1200"/>
          </a:p>
        </p:txBody>
      </p:sp>
    </p:spTree>
    <p:extLst>
      <p:ext uri="{BB962C8B-B14F-4D97-AF65-F5344CB8AC3E}">
        <p14:creationId xmlns:p14="http://schemas.microsoft.com/office/powerpoint/2010/main" val="2954039776"/>
      </p:ext>
    </p:extLst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2">
            <a:extLst>
              <a:ext uri="{FF2B5EF4-FFF2-40B4-BE49-F238E27FC236}">
                <a16:creationId xmlns:a16="http://schemas.microsoft.com/office/drawing/2014/main" id="{E0BA769E-0A69-45F4-9E50-33963A234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he-IL"/>
              <a:t>Example – Property Hierarchy</a:t>
            </a:r>
            <a:endParaRPr lang="el-GR" altLang="he-IL"/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A118D5D5-3167-4756-9D55-6DDFB7913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484313"/>
            <a:ext cx="8229600" cy="4525962"/>
          </a:xfrm>
        </p:spPr>
        <p:txBody>
          <a:bodyPr/>
          <a:lstStyle/>
          <a:p>
            <a:pPr>
              <a:buFontTx/>
              <a:buNone/>
            </a:pPr>
            <a:endParaRPr lang="en-US" altLang="he-IL"/>
          </a:p>
          <a:p>
            <a:pPr>
              <a:buFontTx/>
              <a:buNone/>
            </a:pPr>
            <a:endParaRPr lang="en-US" altLang="he-IL"/>
          </a:p>
        </p:txBody>
      </p:sp>
      <p:sp>
        <p:nvSpPr>
          <p:cNvPr id="53251" name="Footer Placeholder 4">
            <a:extLst>
              <a:ext uri="{FF2B5EF4-FFF2-40B4-BE49-F238E27FC236}">
                <a16:creationId xmlns:a16="http://schemas.microsoft.com/office/drawing/2014/main" id="{28A1190E-6902-4C11-AFE1-C556CD61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                                        </a:t>
            </a:r>
          </a:p>
        </p:txBody>
      </p:sp>
      <p:sp>
        <p:nvSpPr>
          <p:cNvPr id="53252" name="Slide Number Placeholder 5">
            <a:extLst>
              <a:ext uri="{FF2B5EF4-FFF2-40B4-BE49-F238E27FC236}">
                <a16:creationId xmlns:a16="http://schemas.microsoft.com/office/drawing/2014/main" id="{B63284D2-0C22-4687-A63B-9622D798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9D2128-D5F0-4DD2-B3B1-2FAB6E3EDBCF}" type="slidenum">
              <a:rPr lang="el-GR" altLang="he-IL"/>
              <a:pPr eaLnBrk="1" hangingPunct="1"/>
              <a:t>53</a:t>
            </a:fld>
            <a:endParaRPr lang="el-GR" altLang="he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F344C8-B900-4AD4-9182-F40676C135E3}"/>
              </a:ext>
            </a:extLst>
          </p:cNvPr>
          <p:cNvSpPr/>
          <p:nvPr/>
        </p:nvSpPr>
        <p:spPr>
          <a:xfrm flipV="1">
            <a:off x="1763713" y="4005263"/>
            <a:ext cx="2592387" cy="43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3255" name="TextBox 8">
            <a:extLst>
              <a:ext uri="{FF2B5EF4-FFF2-40B4-BE49-F238E27FC236}">
                <a16:creationId xmlns:a16="http://schemas.microsoft.com/office/drawing/2014/main" id="{163B90E8-5A59-4A48-A363-252F6F835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076700"/>
            <a:ext cx="23764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dbpedia-owl:husbandOf</a:t>
            </a:r>
            <a:endParaRPr lang="el-GR" altLang="he-IL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FFCE4E-6A0D-4504-91ED-D1331C95BC8E}"/>
              </a:ext>
            </a:extLst>
          </p:cNvPr>
          <p:cNvSpPr/>
          <p:nvPr/>
        </p:nvSpPr>
        <p:spPr>
          <a:xfrm flipV="1">
            <a:off x="5219700" y="4005263"/>
            <a:ext cx="2520950" cy="503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 dirty="0"/>
          </a:p>
        </p:txBody>
      </p:sp>
      <p:sp>
        <p:nvSpPr>
          <p:cNvPr id="53257" name="TextBox 11">
            <a:extLst>
              <a:ext uri="{FF2B5EF4-FFF2-40B4-BE49-F238E27FC236}">
                <a16:creationId xmlns:a16="http://schemas.microsoft.com/office/drawing/2014/main" id="{24D71AAD-4081-4490-9FBE-DD4274A66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076700"/>
            <a:ext cx="208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dbpedia-owl:wifeOf</a:t>
            </a:r>
            <a:endParaRPr lang="el-GR" altLang="he-IL" sz="12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01157-3AAA-4361-A0B7-9932476BB1EC}"/>
              </a:ext>
            </a:extLst>
          </p:cNvPr>
          <p:cNvCxnSpPr>
            <a:stCxn id="22" idx="4"/>
            <a:endCxn id="8" idx="4"/>
          </p:cNvCxnSpPr>
          <p:nvPr/>
        </p:nvCxnSpPr>
        <p:spPr>
          <a:xfrm rot="5400000">
            <a:off x="3059113" y="2492375"/>
            <a:ext cx="1512888" cy="1512887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A52FDC1-22F9-4840-AF56-38E99A41CEDF}"/>
              </a:ext>
            </a:extLst>
          </p:cNvPr>
          <p:cNvSpPr/>
          <p:nvPr/>
        </p:nvSpPr>
        <p:spPr>
          <a:xfrm>
            <a:off x="3276600" y="1916113"/>
            <a:ext cx="2592388" cy="576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sp>
        <p:nvSpPr>
          <p:cNvPr id="53260" name="TextBox 6">
            <a:extLst>
              <a:ext uri="{FF2B5EF4-FFF2-40B4-BE49-F238E27FC236}">
                <a16:creationId xmlns:a16="http://schemas.microsoft.com/office/drawing/2014/main" id="{D17F15D2-F9AB-43E9-9AC4-A9D87FDA2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2060575"/>
            <a:ext cx="24479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dbpedia-owl:spouseOf</a:t>
            </a:r>
            <a:endParaRPr lang="el-GR" altLang="he-IL" sz="12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9277BE-6C59-4B08-A4D6-2B343E6D01A6}"/>
              </a:ext>
            </a:extLst>
          </p:cNvPr>
          <p:cNvCxnSpPr>
            <a:endCxn id="10" idx="4"/>
          </p:cNvCxnSpPr>
          <p:nvPr/>
        </p:nvCxnSpPr>
        <p:spPr>
          <a:xfrm>
            <a:off x="4572000" y="2492375"/>
            <a:ext cx="1908175" cy="1512888"/>
          </a:xfrm>
          <a:prstGeom prst="straightConnector1">
            <a:avLst/>
          </a:prstGeom>
          <a:ln w="25400">
            <a:solidFill>
              <a:srgbClr val="00B0F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2" name="TextBox 17">
            <a:extLst>
              <a:ext uri="{FF2B5EF4-FFF2-40B4-BE49-F238E27FC236}">
                <a16:creationId xmlns:a16="http://schemas.microsoft.com/office/drawing/2014/main" id="{E14217BC-D22C-45DF-8EDD-C2D96AAA7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3141663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rdf:subPropertyOf</a:t>
            </a:r>
            <a:endParaRPr lang="el-GR" altLang="he-IL" sz="1200"/>
          </a:p>
        </p:txBody>
      </p:sp>
      <p:sp>
        <p:nvSpPr>
          <p:cNvPr id="53263" name="TextBox 17">
            <a:extLst>
              <a:ext uri="{FF2B5EF4-FFF2-40B4-BE49-F238E27FC236}">
                <a16:creationId xmlns:a16="http://schemas.microsoft.com/office/drawing/2014/main" id="{22AA5A3F-6BC3-45F8-A27B-998A69DEC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997200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e-IL" sz="1200">
                <a:latin typeface="Courier New" panose="02070309020205020404" pitchFamily="49" charset="0"/>
                <a:cs typeface="Courier New" panose="02070309020205020404" pitchFamily="49" charset="0"/>
              </a:rPr>
              <a:t>rdf:subPropertyOf</a:t>
            </a:r>
            <a:endParaRPr lang="el-GR" altLang="he-IL" sz="1200"/>
          </a:p>
        </p:txBody>
      </p:sp>
    </p:spTree>
    <p:extLst>
      <p:ext uri="{BB962C8B-B14F-4D97-AF65-F5344CB8AC3E}">
        <p14:creationId xmlns:p14="http://schemas.microsoft.com/office/powerpoint/2010/main" val="1075669686"/>
      </p:ext>
    </p:extLst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1 - Τίτλος">
            <a:extLst>
              <a:ext uri="{FF2B5EF4-FFF2-40B4-BE49-F238E27FC236}">
                <a16:creationId xmlns:a16="http://schemas.microsoft.com/office/drawing/2014/main" id="{4916250C-15B0-4F90-95C9-336A569F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Standard Vocabularies</a:t>
            </a:r>
            <a:endParaRPr lang="el-GR" altLang="he-IL"/>
          </a:p>
        </p:txBody>
      </p:sp>
      <p:sp>
        <p:nvSpPr>
          <p:cNvPr id="54275" name="2 - Θέση περιεχομένου">
            <a:extLst>
              <a:ext uri="{FF2B5EF4-FFF2-40B4-BE49-F238E27FC236}">
                <a16:creationId xmlns:a16="http://schemas.microsoft.com/office/drawing/2014/main" id="{055A32F5-CF78-4A35-AEF9-A0303ECA6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sz="2800" dirty="0"/>
              <a:t>Linked data are written using standard vocabularies i.e., </a:t>
            </a:r>
            <a:r>
              <a:rPr lang="en-US" altLang="he-IL" sz="2800" b="1" dirty="0"/>
              <a:t>vocabularies that have been agreed by certain communities for describing certain kinds of resources.</a:t>
            </a:r>
          </a:p>
          <a:p>
            <a:endParaRPr lang="en-US" altLang="he-IL" sz="2800" dirty="0"/>
          </a:p>
          <a:p>
            <a:r>
              <a:rPr lang="en-US" altLang="he-IL" sz="2800" dirty="0"/>
              <a:t>Examples: </a:t>
            </a:r>
          </a:p>
          <a:p>
            <a:pPr lvl="1"/>
            <a:r>
              <a:rPr lang="en-US" altLang="he-IL" dirty="0"/>
              <a:t>FOAF</a:t>
            </a:r>
          </a:p>
          <a:p>
            <a:pPr lvl="1"/>
            <a:r>
              <a:rPr lang="en-US" altLang="he-IL" dirty="0"/>
              <a:t>Dublin Core</a:t>
            </a:r>
          </a:p>
          <a:p>
            <a:pPr lvl="1"/>
            <a:r>
              <a:rPr lang="en-US" altLang="he-IL" dirty="0"/>
              <a:t>schema.org</a:t>
            </a:r>
            <a:endParaRPr lang="el-GR" altLang="he-IL" dirty="0"/>
          </a:p>
        </p:txBody>
      </p:sp>
      <p:sp>
        <p:nvSpPr>
          <p:cNvPr id="54276" name="3 - Θέση υποσέλιδου">
            <a:extLst>
              <a:ext uri="{FF2B5EF4-FFF2-40B4-BE49-F238E27FC236}">
                <a16:creationId xmlns:a16="http://schemas.microsoft.com/office/drawing/2014/main" id="{13911201-DD4F-469D-90B9-D5DF510F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54277" name="4 - Θέση αριθμού διαφάνειας">
            <a:extLst>
              <a:ext uri="{FF2B5EF4-FFF2-40B4-BE49-F238E27FC236}">
                <a16:creationId xmlns:a16="http://schemas.microsoft.com/office/drawing/2014/main" id="{000F3EF6-47E5-4E79-A769-082C7CF7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86A8C12-7BD5-4A70-9EB0-AD6719BD7E25}" type="slidenum">
              <a:rPr lang="el-GR" altLang="he-IL"/>
              <a:pPr eaLnBrk="1" hangingPunct="1"/>
              <a:t>54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275097972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>
            <a:extLst>
              <a:ext uri="{FF2B5EF4-FFF2-40B4-BE49-F238E27FC236}">
                <a16:creationId xmlns:a16="http://schemas.microsoft.com/office/drawing/2014/main" id="{F344032B-0A0C-4E85-B3CA-F429F7B56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FOAF</a:t>
            </a:r>
            <a:endParaRPr lang="el-GR" altLang="he-IL"/>
          </a:p>
        </p:txBody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B32DE599-5573-4FEB-85F9-10391A4C5E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/>
              <a:t>The Friend of a Friend (FOAF) </a:t>
            </a:r>
            <a:r>
              <a:rPr lang="el-GR" altLang="he-IL"/>
              <a:t>project </a:t>
            </a:r>
            <a:r>
              <a:rPr lang="en-US" altLang="he-IL"/>
              <a:t> has created a standard vocabulary for </a:t>
            </a:r>
            <a:r>
              <a:rPr lang="el-GR" altLang="he-IL" b="1"/>
              <a:t>describing people, the links between them and the things they create and do</a:t>
            </a:r>
            <a:r>
              <a:rPr lang="en-US" altLang="he-IL"/>
              <a:t>.</a:t>
            </a:r>
            <a:r>
              <a:rPr lang="el-GR" altLang="he-IL"/>
              <a:t> </a:t>
            </a:r>
            <a:endParaRPr lang="en-US" altLang="he-IL"/>
          </a:p>
          <a:p>
            <a:endParaRPr lang="en-US" altLang="he-IL"/>
          </a:p>
          <a:p>
            <a:r>
              <a:rPr lang="en-US" altLang="he-IL"/>
              <a:t>See </a:t>
            </a:r>
            <a:r>
              <a:rPr lang="el-GR" altLang="he-IL">
                <a:hlinkClick r:id="rId2"/>
              </a:rPr>
              <a:t>http://xmlns.com/foaf/spec/</a:t>
            </a:r>
            <a:r>
              <a:rPr lang="en-US" altLang="he-IL"/>
              <a:t> for more information.</a:t>
            </a:r>
            <a:endParaRPr lang="el-GR" altLang="he-IL"/>
          </a:p>
        </p:txBody>
      </p:sp>
      <p:sp>
        <p:nvSpPr>
          <p:cNvPr id="55298" name="Footer Placeholder 4">
            <a:extLst>
              <a:ext uri="{FF2B5EF4-FFF2-40B4-BE49-F238E27FC236}">
                <a16:creationId xmlns:a16="http://schemas.microsoft.com/office/drawing/2014/main" id="{EE4AC656-E649-4123-ACEA-2566D0E5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                                        </a:t>
            </a:r>
          </a:p>
        </p:txBody>
      </p:sp>
      <p:sp>
        <p:nvSpPr>
          <p:cNvPr id="55299" name="Slide Number Placeholder 5">
            <a:extLst>
              <a:ext uri="{FF2B5EF4-FFF2-40B4-BE49-F238E27FC236}">
                <a16:creationId xmlns:a16="http://schemas.microsoft.com/office/drawing/2014/main" id="{B462047D-C558-492D-9DC7-57B8BC7D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C1E963-2DB7-4E7F-9AF9-33E080A20231}" type="slidenum">
              <a:rPr lang="el-GR" altLang="he-IL"/>
              <a:pPr eaLnBrk="1" hangingPunct="1"/>
              <a:t>55</a:t>
            </a:fld>
            <a:endParaRPr lang="el-GR" altLang="he-IL"/>
          </a:p>
        </p:txBody>
      </p:sp>
      <p:pic>
        <p:nvPicPr>
          <p:cNvPr id="55302" name="Picture 4" descr="SmileysTransp">
            <a:extLst>
              <a:ext uri="{FF2B5EF4-FFF2-40B4-BE49-F238E27FC236}">
                <a16:creationId xmlns:a16="http://schemas.microsoft.com/office/drawing/2014/main" id="{3C00E6B6-9AF9-4066-B5CB-32C749A8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620713"/>
            <a:ext cx="99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150531"/>
      </p:ext>
    </p:extLst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FA102A0C-8FA2-4AB2-8FC7-561D88F3E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2481" y="-83159"/>
            <a:ext cx="7807680" cy="114480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In what follows…</a:t>
            </a: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44FF1970-3848-4D05-8321-5E78B7B1C2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1142281"/>
            <a:ext cx="8815680" cy="545040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We will use a simplistic example to introduce the main technical concepts</a:t>
            </a:r>
          </a:p>
        </p:txBody>
      </p:sp>
    </p:spTree>
    <p:extLst>
      <p:ext uri="{BB962C8B-B14F-4D97-AF65-F5344CB8AC3E}">
        <p14:creationId xmlns:p14="http://schemas.microsoft.com/office/powerpoint/2010/main" val="4102134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14EF6C1B-72AA-42E4-9B75-E29C1C160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The rough structure of data integration</a:t>
            </a: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574F5970-BB1C-41D8-B9FB-E6CAB78925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450400"/>
          </a:xfrm>
          <a:ln/>
        </p:spPr>
        <p:txBody>
          <a:bodyPr/>
          <a:lstStyle/>
          <a:p>
            <a:pPr marL="390246" indent="-293764">
              <a:buFont typeface="Times New Roman" panose="02020603050405020304" pitchFamily="18" charset="0"/>
              <a:buAutoNum type="arabicPeriod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 </a:t>
            </a:r>
            <a:r>
              <a:rPr lang="en-GB" altLang="he-IL" dirty="0">
                <a:solidFill>
                  <a:srgbClr val="FF0000"/>
                </a:solidFill>
              </a:rPr>
              <a:t>Map the various data</a:t>
            </a:r>
            <a:r>
              <a:rPr lang="en-GB" altLang="he-IL" dirty="0"/>
              <a:t> onto an abstract data representation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make the data independent of its internal representation…</a:t>
            </a:r>
          </a:p>
          <a:p>
            <a:pPr marL="390246" indent="-293764">
              <a:buFont typeface="StarSymbol" charset="0"/>
              <a:buAutoNum type="arabicPeriod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 Merge the resulting representations</a:t>
            </a:r>
          </a:p>
          <a:p>
            <a:pPr marL="390246" indent="-293764">
              <a:buFont typeface="StarSymbol" charset="0"/>
              <a:buAutoNum type="arabicPeriod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 </a:t>
            </a:r>
            <a:r>
              <a:rPr lang="en-GB" altLang="he-IL" dirty="0">
                <a:solidFill>
                  <a:srgbClr val="FF0000"/>
                </a:solidFill>
              </a:rPr>
              <a:t>Start making queries </a:t>
            </a:r>
            <a:r>
              <a:rPr lang="en-GB" altLang="he-IL" dirty="0"/>
              <a:t>on the whole!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queries that could not have been done on the individual data sets</a:t>
            </a:r>
          </a:p>
        </p:txBody>
      </p:sp>
    </p:spTree>
    <p:extLst>
      <p:ext uri="{BB962C8B-B14F-4D97-AF65-F5344CB8AC3E}">
        <p14:creationId xmlns:p14="http://schemas.microsoft.com/office/powerpoint/2010/main" val="1535548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BF16FFBF-1714-494E-8763-E822C0EEC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195843" algn="l"/>
                <a:tab pos="846732" algn="l"/>
                <a:tab pos="1499063" algn="l"/>
                <a:tab pos="2151392" algn="l"/>
                <a:tab pos="2803722" algn="l"/>
                <a:tab pos="3456051" algn="l"/>
                <a:tab pos="4108381" algn="l"/>
                <a:tab pos="4760710" algn="l"/>
                <a:tab pos="5413040" algn="l"/>
                <a:tab pos="6065370" algn="l"/>
                <a:tab pos="6717700" algn="l"/>
                <a:tab pos="7370029" algn="l"/>
                <a:tab pos="8022359" algn="l"/>
                <a:tab pos="8674688" algn="l"/>
                <a:tab pos="9327018" algn="l"/>
                <a:tab pos="9979347" algn="l"/>
              </a:tabLst>
            </a:pPr>
            <a:r>
              <a:rPr lang="en-GB" altLang="he-IL" i="0"/>
              <a:t>A</a:t>
            </a:r>
            <a:r>
              <a:rPr lang="en-GB" altLang="he-IL"/>
              <a:t> </a:t>
            </a:r>
            <a:r>
              <a:rPr lang="en-GB" altLang="he-IL" u="sng"/>
              <a:t>simplified</a:t>
            </a:r>
            <a:r>
              <a:rPr lang="en-GB" altLang="he-IL"/>
              <a:t> bookstore data (dataset “A”)</a:t>
            </a:r>
          </a:p>
        </p:txBody>
      </p:sp>
      <p:graphicFrame>
        <p:nvGraphicFramePr>
          <p:cNvPr id="59394" name="Object 2">
            <a:extLst>
              <a:ext uri="{FF2B5EF4-FFF2-40B4-BE49-F238E27FC236}">
                <a16:creationId xmlns:a16="http://schemas.microsoft.com/office/drawing/2014/main" id="{B1CB11B7-F71A-4AD7-B6D6-9C71A9891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321" y="816841"/>
          <a:ext cx="8812800" cy="543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4" imgW="9727560" imgH="5994360" progId="">
                  <p:embed/>
                </p:oleObj>
              </mc:Choice>
              <mc:Fallback>
                <p:oleObj r:id="rId4" imgW="9727560" imgH="5994360" progId="">
                  <p:embed/>
                  <p:pic>
                    <p:nvPicPr>
                      <p:cNvPr id="59394" name="Object 2">
                        <a:extLst>
                          <a:ext uri="{FF2B5EF4-FFF2-40B4-BE49-F238E27FC236}">
                            <a16:creationId xmlns:a16="http://schemas.microsoft.com/office/drawing/2014/main" id="{B1CB11B7-F71A-4AD7-B6D6-9C71A9891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21" y="816841"/>
                        <a:ext cx="8812800" cy="543744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>
            <a:extLst>
              <a:ext uri="{FF2B5EF4-FFF2-40B4-BE49-F238E27FC236}">
                <a16:creationId xmlns:a16="http://schemas.microsoft.com/office/drawing/2014/main" id="{1A612FDC-480B-4457-957D-6ACDFA81DE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321" y="1646281"/>
          <a:ext cx="8714880" cy="5211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6" imgW="9643320" imgH="5929920" progId="">
                  <p:embed/>
                </p:oleObj>
              </mc:Choice>
              <mc:Fallback>
                <p:oleObj r:id="rId6" imgW="9643320" imgH="5929920" progId="">
                  <p:embed/>
                  <p:pic>
                    <p:nvPicPr>
                      <p:cNvPr id="59395" name="Object 3">
                        <a:extLst>
                          <a:ext uri="{FF2B5EF4-FFF2-40B4-BE49-F238E27FC236}">
                            <a16:creationId xmlns:a16="http://schemas.microsoft.com/office/drawing/2014/main" id="{1A612FDC-480B-4457-957D-6ACDFA81D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21" y="1646281"/>
                        <a:ext cx="8714880" cy="521136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917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AA649A96-0FBB-478B-B0D2-5257DCE06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232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1</a:t>
            </a:r>
            <a:r>
              <a:rPr lang="en-GB" altLang="he-IL" sz="2903" baseline="33000"/>
              <a:t>st</a:t>
            </a:r>
            <a:r>
              <a:rPr lang="en-GB" altLang="he-IL" sz="2903"/>
              <a:t>:</a:t>
            </a:r>
            <a:r>
              <a:rPr lang="en-GB" altLang="he-IL"/>
              <a:t> export your data as a set of </a:t>
            </a:r>
            <a:r>
              <a:rPr lang="en-GB" altLang="he-IL" u="sng"/>
              <a:t>relations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2A7B25B8-7DEA-4E7B-870D-57B5E57F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1" y="982440"/>
            <a:ext cx="7974720" cy="492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1077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×ª××¦××ª ×ª××× × ×¢×××¨ âªbig data volume variety velocity veracityâ¬â">
            <a:extLst>
              <a:ext uri="{FF2B5EF4-FFF2-40B4-BE49-F238E27FC236}">
                <a16:creationId xmlns:a16="http://schemas.microsoft.com/office/drawing/2014/main" id="{1E78678D-AAC5-4F98-A42A-B7A96F74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975"/>
            <a:ext cx="9144000" cy="5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25C92440-2B0F-4680-99B4-DCD5E76A5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926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ＭＳ Ｐゴシック" pitchFamily="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ＭＳ Ｐゴシック" pitchFamily="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ＭＳ Ｐゴシック" pitchFamily="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D46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/>
            <a:r>
              <a:rPr lang="en-US" kern="0" dirty="0"/>
              <a:t>The four V’s of Big data</a:t>
            </a:r>
            <a:endParaRPr lang="he-IL" kern="0" dirty="0"/>
          </a:p>
        </p:txBody>
      </p:sp>
    </p:spTree>
    <p:extLst>
      <p:ext uri="{BB962C8B-B14F-4D97-AF65-F5344CB8AC3E}">
        <p14:creationId xmlns:p14="http://schemas.microsoft.com/office/powerpoint/2010/main" val="794014662"/>
      </p:ext>
    </p:extLst>
  </p:cSld>
  <p:clrMapOvr>
    <a:masterClrMapping/>
  </p:clrMapOvr>
  <p:transition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6D256B01-35A6-4CA9-8CA8-AD7D1CDAC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Some notes on the exporting the data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D3924345-8A6B-4DA0-A6F7-828BE35539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36688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Relations form a graph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the nodes refer to the “real” data or contain some literal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how the graph is represented in machine is immaterial for now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Data export does </a:t>
            </a:r>
            <a:r>
              <a:rPr lang="en-GB" altLang="he-IL" i="1" u="sng"/>
              <a:t>not</a:t>
            </a:r>
            <a:r>
              <a:rPr lang="en-GB" altLang="he-IL"/>
              <a:t> necessarily mean physical conversion of the data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relations can be generated on-the-fly at query time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via SQL “bridges”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scraping HTML pages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extracting data from Excel sheets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etc.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One can export </a:t>
            </a:r>
            <a:r>
              <a:rPr lang="en-GB" altLang="he-IL" i="1" u="sng"/>
              <a:t>part</a:t>
            </a:r>
            <a:r>
              <a:rPr lang="en-GB" altLang="he-IL"/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597158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02E6F15E-A79D-4A58-8011-588DBFEBB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195843" algn="l"/>
                <a:tab pos="846732" algn="l"/>
                <a:tab pos="1499063" algn="l"/>
                <a:tab pos="2151392" algn="l"/>
                <a:tab pos="2803722" algn="l"/>
                <a:tab pos="3456051" algn="l"/>
                <a:tab pos="4108381" algn="l"/>
                <a:tab pos="4760710" algn="l"/>
                <a:tab pos="5413040" algn="l"/>
                <a:tab pos="6065370" algn="l"/>
                <a:tab pos="6717700" algn="l"/>
                <a:tab pos="7370029" algn="l"/>
                <a:tab pos="8022359" algn="l"/>
                <a:tab pos="8674688" algn="l"/>
                <a:tab pos="9327018" algn="l"/>
                <a:tab pos="9979347" algn="l"/>
              </a:tabLst>
            </a:pPr>
            <a:r>
              <a:rPr lang="en-GB" altLang="he-IL" i="0"/>
              <a:t>Another</a:t>
            </a:r>
            <a:r>
              <a:rPr lang="en-GB" altLang="he-IL"/>
              <a:t> bookstore data (dataset “F”)</a:t>
            </a: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EFB10929-B57B-4F57-B580-DDE9CE2A2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881" y="926281"/>
          <a:ext cx="8416800" cy="54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9656640" imgH="6199200" progId="">
                  <p:embed/>
                </p:oleObj>
              </mc:Choice>
              <mc:Fallback>
                <p:oleObj r:id="rId4" imgW="9656640" imgH="6199200" progId="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EFB10929-B57B-4F57-B580-DDE9CE2A2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81" y="926281"/>
                        <a:ext cx="8416800" cy="5464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2951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B7BA76E7-CAE7-46C7-B82F-993BF8474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2</a:t>
            </a:r>
            <a:r>
              <a:rPr lang="en-GB" altLang="he-IL" baseline="33000"/>
              <a:t>nd</a:t>
            </a:r>
            <a:r>
              <a:rPr lang="en-GB" altLang="he-IL"/>
              <a:t>: export your second set of data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40432D78-6DC2-45FC-93D3-1510FB81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981001"/>
            <a:ext cx="7774560" cy="49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907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CE33F09E-0B36-4D58-9301-6007A7911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3</a:t>
            </a:r>
            <a:r>
              <a:rPr lang="en-GB" altLang="he-IL" baseline="33000"/>
              <a:t>rd</a:t>
            </a:r>
            <a:r>
              <a:rPr lang="en-GB" altLang="he-IL"/>
              <a:t>: start merging your data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6FE10D56-F6E8-4F70-BA17-BC4104E5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812521"/>
            <a:ext cx="7774560" cy="5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469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900139CE-403D-4BDC-B4E2-209F57FED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3</a:t>
            </a:r>
            <a:r>
              <a:rPr lang="en-GB" altLang="he-IL" baseline="33000"/>
              <a:t>rd</a:t>
            </a:r>
            <a:r>
              <a:rPr lang="en-GB" altLang="he-IL"/>
              <a:t>: start merging your data (cont.)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3612EC41-B7DB-4470-88B7-FB426E87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812521"/>
            <a:ext cx="7774560" cy="5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876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250A35D6-848F-4053-AF03-B9C3ADAC5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3</a:t>
            </a:r>
            <a:r>
              <a:rPr lang="en-GB" altLang="he-IL" baseline="33000"/>
              <a:t>rd</a:t>
            </a:r>
            <a:r>
              <a:rPr lang="en-GB" altLang="he-IL"/>
              <a:t>: merge identical resources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FF3E3586-E422-4ECA-BA52-D542287E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812521"/>
            <a:ext cx="7774560" cy="5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825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14E713DD-5CB8-4ABC-A124-C4C39D987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Start making queries…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F79793C4-A18D-410A-895C-12C47103A9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261216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User of data “F” can now ask queries like: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“give me the title of the original”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well, … « donnes-moi le titre de l’original »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This information is not in the dataset “F”…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…but can be retrieved by merging with dataset “A”!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6BF5249-41E0-4C4A-A6B1-399C55DE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1" y="3395881"/>
            <a:ext cx="4524480" cy="306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083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C3B2A0EB-E8BD-4C1E-BA18-A749B9AFA6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However, more can be achieved…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75C091CC-5537-43CE-BD0A-B5149D779B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36688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We “feel” that </a:t>
            </a:r>
            <a:r>
              <a:rPr lang="en-GB" altLang="he-IL" b="1">
                <a:latin typeface="Courier New" panose="02070309020205020404" pitchFamily="49" charset="0"/>
              </a:rPr>
              <a:t>a:author</a:t>
            </a:r>
            <a:r>
              <a:rPr lang="en-GB" altLang="he-IL"/>
              <a:t> and </a:t>
            </a:r>
            <a:r>
              <a:rPr lang="en-GB" altLang="he-IL" b="1">
                <a:latin typeface="Courier New" panose="02070309020205020404" pitchFamily="49" charset="0"/>
              </a:rPr>
              <a:t>f:auteur</a:t>
            </a:r>
            <a:r>
              <a:rPr lang="en-GB" altLang="he-IL"/>
              <a:t> should be the same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But an automatic merge doest not know that!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Let us add some extra information to the merged data:</a:t>
            </a:r>
          </a:p>
          <a:p>
            <a:pPr marL="781932" lvl="1">
              <a:lnSpc>
                <a:spcPct val="89000"/>
              </a:lnSpc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b="1">
                <a:latin typeface="Courier New" panose="02070309020205020404" pitchFamily="49" charset="0"/>
              </a:rPr>
              <a:t>a:author</a:t>
            </a:r>
            <a:r>
              <a:rPr lang="en-GB" altLang="he-IL"/>
              <a:t> same as </a:t>
            </a:r>
            <a:r>
              <a:rPr lang="en-GB" altLang="he-IL" b="1">
                <a:latin typeface="Courier New" panose="02070309020205020404" pitchFamily="49" charset="0"/>
              </a:rPr>
              <a:t>f:auteur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both identify a “Person”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a term that a community may have already defined: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a “Person” is uniquely identified by his/her name and, say, homepage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it can be used as a “category” for certain type of resources</a:t>
            </a:r>
          </a:p>
        </p:txBody>
      </p:sp>
    </p:spTree>
    <p:extLst>
      <p:ext uri="{BB962C8B-B14F-4D97-AF65-F5344CB8AC3E}">
        <p14:creationId xmlns:p14="http://schemas.microsoft.com/office/powerpoint/2010/main" val="2377022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AD69B61A-EBE0-440C-BC10-B9F82E531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3</a:t>
            </a:r>
            <a:r>
              <a:rPr lang="en-GB" altLang="he-IL" sz="2903" baseline="33000"/>
              <a:t>rd</a:t>
            </a:r>
            <a:r>
              <a:rPr lang="en-GB" altLang="he-IL"/>
              <a:t> revisited: use the extra knowledge</a:t>
            </a: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8AB3070A-5A4F-415E-9161-F1907A1D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767881"/>
            <a:ext cx="7774560" cy="535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343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61F27F64-6480-4F62-B6CD-42CD60A7A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Start making richer queries!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70E2BCC-1DE3-4CE6-BF24-7F4AF54996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36688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User of dataset “F” can now query: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“</a:t>
            </a:r>
            <a:r>
              <a:rPr lang="fr-FR" altLang="he-IL"/>
              <a:t>donnes</a:t>
            </a:r>
            <a:r>
              <a:rPr lang="en-GB" altLang="he-IL"/>
              <a:t>-moi la page d’accueil de l’auteur de l’originale”</a:t>
            </a:r>
          </a:p>
          <a:p>
            <a:pPr marL="1173618" lvl="2" indent="-195843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well… “give me the home page of the original’s ‘auteur’”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The information is not in datasets “F” or “A”…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…but was made available by: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merging datasets “A” and datasets “F”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adding three simple extra statements as an extra “glue”</a:t>
            </a:r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id="{A2E40430-9FB1-4E6A-AE2F-1A219470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61" y="4071241"/>
            <a:ext cx="4318560" cy="288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168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57C1329E-9C4E-45B4-8ADF-9DA72479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he-IL"/>
              <a:t>What is Big Data?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B2CD2C-7A36-4093-815F-3BA37C130ADD}"/>
              </a:ext>
            </a:extLst>
          </p:cNvPr>
          <p:cNvSpPr/>
          <p:nvPr/>
        </p:nvSpPr>
        <p:spPr bwMode="auto">
          <a:xfrm>
            <a:off x="179512" y="2384103"/>
            <a:ext cx="3168650" cy="122396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Volume</a:t>
            </a:r>
          </a:p>
          <a:p>
            <a:pPr eaLnBrk="0" hangingPunct="0">
              <a:defRPr/>
            </a:pPr>
            <a:r>
              <a:rPr lang="en-GB" sz="16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exceeds limits of traditional column and row relational DB</a:t>
            </a:r>
          </a:p>
          <a:p>
            <a:pPr eaLnBrk="0" hangingPunct="0">
              <a:defRPr/>
            </a:pPr>
            <a:r>
              <a:rPr lang="en-GB" sz="16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constantly growing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F6B07B-4B3C-4C29-8373-D32D8B3D9584}"/>
              </a:ext>
            </a:extLst>
          </p:cNvPr>
          <p:cNvSpPr/>
          <p:nvPr/>
        </p:nvSpPr>
        <p:spPr bwMode="auto">
          <a:xfrm>
            <a:off x="179512" y="3789040"/>
            <a:ext cx="3168650" cy="935038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Velocity</a:t>
            </a:r>
            <a:endParaRPr lang="en-GB" sz="1600" b="1" dirty="0">
              <a:solidFill>
                <a:schemeClr val="accent1">
                  <a:lumMod val="10000"/>
                </a:schemeClr>
              </a:solidFill>
              <a:latin typeface="Arial" charset="0"/>
              <a:ea typeface="ＭＳ Ｐゴシック" pitchFamily="1" charset="-128"/>
              <a:cs typeface="+mn-cs"/>
            </a:endParaRPr>
          </a:p>
          <a:p>
            <a:pPr eaLnBrk="0" hangingPunct="0">
              <a:defRPr/>
            </a:pPr>
            <a:r>
              <a:rPr lang="en-GB" sz="16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arrives rapidly, often in real time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2E2A79-637B-4DEE-9727-47130A0D2345}"/>
              </a:ext>
            </a:extLst>
          </p:cNvPr>
          <p:cNvSpPr/>
          <p:nvPr/>
        </p:nvSpPr>
        <p:spPr bwMode="auto">
          <a:xfrm>
            <a:off x="179512" y="4939978"/>
            <a:ext cx="3168650" cy="1008062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Variety</a:t>
            </a:r>
          </a:p>
          <a:p>
            <a:pPr eaLnBrk="0" hangingPunct="0">
              <a:defRPr/>
            </a:pPr>
            <a:r>
              <a:rPr lang="en-GB" sz="1600" dirty="0">
                <a:solidFill>
                  <a:schemeClr val="accent1">
                    <a:lumMod val="10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does not have a standard structure, e.g. text, images</a:t>
            </a:r>
            <a:endParaRPr lang="en-GB" sz="1400" dirty="0">
              <a:solidFill>
                <a:schemeClr val="accent1">
                  <a:lumMod val="10000"/>
                </a:schemeClr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8230BD3-15F5-40F2-A801-767F420C7EDD}"/>
              </a:ext>
            </a:extLst>
          </p:cNvPr>
          <p:cNvSpPr/>
          <p:nvPr/>
        </p:nvSpPr>
        <p:spPr bwMode="auto">
          <a:xfrm>
            <a:off x="3491037" y="2673028"/>
            <a:ext cx="1368425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1600" dirty="0">
                <a:latin typeface="Arial" charset="0"/>
                <a:ea typeface="ＭＳ Ｐゴシック" pitchFamily="1" charset="-128"/>
                <a:cs typeface="+mn-cs"/>
              </a:rPr>
              <a:t>Requires</a:t>
            </a:r>
            <a:endParaRPr lang="en-GB" sz="2000" dirty="0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E4109E-5C07-412D-957D-278440C73915}"/>
              </a:ext>
            </a:extLst>
          </p:cNvPr>
          <p:cNvSpPr/>
          <p:nvPr/>
        </p:nvSpPr>
        <p:spPr bwMode="auto">
          <a:xfrm>
            <a:off x="5148387" y="2492053"/>
            <a:ext cx="2951163" cy="10080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Vertical scalability</a:t>
            </a:r>
          </a:p>
          <a:p>
            <a:pPr eaLnBrk="0" hangingPunct="0">
              <a:defRPr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ability to grow storage to accommodate new ‘records’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AA4CBEF-1504-4F73-8E7B-895BE6BD371A}"/>
              </a:ext>
            </a:extLst>
          </p:cNvPr>
          <p:cNvSpPr/>
          <p:nvPr/>
        </p:nvSpPr>
        <p:spPr bwMode="auto">
          <a:xfrm>
            <a:off x="3491037" y="3931915"/>
            <a:ext cx="1296988" cy="64928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1600" dirty="0">
                <a:latin typeface="Arial" charset="0"/>
                <a:ea typeface="ＭＳ Ｐゴシック" pitchFamily="1" charset="-128"/>
                <a:cs typeface="+mn-cs"/>
              </a:rPr>
              <a:t>Requires</a:t>
            </a:r>
            <a:endParaRPr lang="en-GB" sz="2000" dirty="0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943613-2D52-40A1-AAE1-25A77E8D8541}"/>
              </a:ext>
            </a:extLst>
          </p:cNvPr>
          <p:cNvSpPr/>
          <p:nvPr/>
        </p:nvSpPr>
        <p:spPr bwMode="auto">
          <a:xfrm>
            <a:off x="5148387" y="3681090"/>
            <a:ext cx="3024188" cy="10080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Data streaming</a:t>
            </a:r>
          </a:p>
          <a:p>
            <a:pPr eaLnBrk="0" hangingPunct="0">
              <a:buFontTx/>
              <a:buChar char="-"/>
              <a:defRPr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 real time processing, analysis and transformation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AC10EED-5A19-463C-99B8-A0D83CC268E4}"/>
              </a:ext>
            </a:extLst>
          </p:cNvPr>
          <p:cNvSpPr/>
          <p:nvPr/>
        </p:nvSpPr>
        <p:spPr bwMode="auto">
          <a:xfrm>
            <a:off x="3491037" y="5120953"/>
            <a:ext cx="1296988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1600" dirty="0">
                <a:latin typeface="Arial" charset="0"/>
                <a:ea typeface="ＭＳ Ｐゴシック" pitchFamily="1" charset="-128"/>
                <a:cs typeface="+mn-cs"/>
              </a:rPr>
              <a:t>Requires</a:t>
            </a:r>
            <a:endParaRPr lang="en-GB" sz="2000" dirty="0"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5D2D411-742F-49CE-9A58-C861F9C466A6}"/>
              </a:ext>
            </a:extLst>
          </p:cNvPr>
          <p:cNvSpPr/>
          <p:nvPr/>
        </p:nvSpPr>
        <p:spPr bwMode="auto">
          <a:xfrm>
            <a:off x="5148387" y="4939978"/>
            <a:ext cx="3024188" cy="10080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Horizontal scalability</a:t>
            </a:r>
          </a:p>
          <a:p>
            <a:pPr eaLnBrk="0" hangingPunct="0">
              <a:defRPr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- 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ＭＳ Ｐゴシック" pitchFamily="1" charset="-128"/>
                <a:cs typeface="+mn-cs"/>
              </a:rPr>
              <a:t>ability to add  additional data structures</a:t>
            </a:r>
            <a:endParaRPr lang="en-GB" sz="2000" dirty="0">
              <a:solidFill>
                <a:schemeClr val="accent2">
                  <a:lumMod val="75000"/>
                </a:schemeClr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</p:spTree>
  </p:cSld>
  <p:clrMapOvr>
    <a:masterClrMapping/>
  </p:clrMapOvr>
  <p:transition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8646C5B1-A57A-4FC6-9461-6618F9518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Combine with different datasets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72A534F-76FF-4C15-A4CB-1EE10EBFA4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45040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Using, e.g., the “Person”, the dataset can be combined with other sources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For example, data in Wikipedia can be extracted using dedicated tools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e.g., the “</a:t>
            </a:r>
            <a:r>
              <a:rPr lang="en-GB" altLang="he-IL">
                <a:hlinkClick r:id="rId3"/>
              </a:rPr>
              <a:t>dbpedia</a:t>
            </a:r>
            <a:r>
              <a:rPr lang="en-GB" altLang="he-IL"/>
              <a:t>” project can extract the “infobox” information from Wikipedia already… </a:t>
            </a:r>
          </a:p>
        </p:txBody>
      </p:sp>
    </p:spTree>
    <p:extLst>
      <p:ext uri="{BB962C8B-B14F-4D97-AF65-F5344CB8AC3E}">
        <p14:creationId xmlns:p14="http://schemas.microsoft.com/office/powerpoint/2010/main" val="2855951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F5CCE0EF-A1EB-4F21-BAB9-FABF8593D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Merge with Wikipedia data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442D1248-7BE0-433F-A5A3-397BC9D8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746281"/>
            <a:ext cx="7774560" cy="53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89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C6411359-A377-46BF-A8ED-4B0AA0741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Merge with Wikipedia data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119B0316-AC06-4E45-A63A-F5654B49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746281"/>
            <a:ext cx="7774560" cy="53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9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0E65AC05-F75B-4FE2-BE8F-56CEFDDDC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6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Merge with Wikipedia data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554ACA7A-8541-4F12-8403-3DF72B67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" y="746281"/>
            <a:ext cx="7774560" cy="53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041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C9EEFC04-F824-4E69-A7C4-2DDA377FD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Is that surprising?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E2EA4387-B90F-4DDF-801B-3806D00C65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45040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It may look like it but, in fact, it should not be…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What happened via automatic means is done every day by Web users!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/>
              <a:t>The difference: a bit of extra rigour so that machines could do this, too</a:t>
            </a:r>
          </a:p>
        </p:txBody>
      </p:sp>
    </p:spTree>
    <p:extLst>
      <p:ext uri="{BB962C8B-B14F-4D97-AF65-F5344CB8AC3E}">
        <p14:creationId xmlns:p14="http://schemas.microsoft.com/office/powerpoint/2010/main" val="6790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CD72B2E8-F310-4E36-B0F0-7D433D9121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What did we do?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DFD1DD71-356E-4BFF-9218-CFFDA7A741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721" y="816841"/>
            <a:ext cx="8815680" cy="5366880"/>
          </a:xfrm>
          <a:ln/>
        </p:spPr>
        <p:txBody>
          <a:bodyPr/>
          <a:lstStyle/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b="1" dirty="0">
                <a:solidFill>
                  <a:srgbClr val="FF0000"/>
                </a:solidFill>
              </a:rPr>
              <a:t>We combined different datasets (A, F) </a:t>
            </a:r>
            <a:r>
              <a:rPr lang="en-GB" altLang="he-IL" dirty="0"/>
              <a:t>that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are somewhere on the web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are of different formats (</a:t>
            </a:r>
            <a:r>
              <a:rPr lang="en-GB" altLang="he-IL" dirty="0" err="1"/>
              <a:t>mysql</a:t>
            </a:r>
            <a:r>
              <a:rPr lang="en-GB" altLang="he-IL" dirty="0"/>
              <a:t>, excel sheet, XHTML, etc)</a:t>
            </a:r>
          </a:p>
          <a:p>
            <a:pPr marL="781932" lvl="1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have different names for relations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We could combine the data because some URI-s were identical (the ISBN-s in this case)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/>
              <a:t>We could add some simple additional information (the “glue”), possibly using common terminologies that a community has produced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b="1" dirty="0">
                <a:solidFill>
                  <a:srgbClr val="FF0000"/>
                </a:solidFill>
              </a:rPr>
              <a:t>As a result, new relations could be found and retrieved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en-GB" altLang="he-IL" dirty="0">
                <a:solidFill>
                  <a:srgbClr val="FF0000"/>
                </a:solidFill>
              </a:rPr>
              <a:t>More powerful queries can be asked as a result</a:t>
            </a:r>
          </a:p>
          <a:p>
            <a:pPr marL="390246" indent="-293764">
              <a:buSzPct val="45000"/>
              <a:buFont typeface="Symbol" panose="05050102010706020507" pitchFamily="18" charset="2"/>
              <a:buChar char=""/>
              <a:tabLst>
                <a:tab pos="715691" algn="l"/>
                <a:tab pos="1042575" algn="l"/>
                <a:tab pos="1369461" algn="l"/>
                <a:tab pos="1696345" algn="l"/>
                <a:tab pos="2021790" algn="l"/>
                <a:tab pos="2348675" algn="l"/>
                <a:tab pos="2675559" algn="l"/>
                <a:tab pos="3002445" algn="l"/>
                <a:tab pos="3327890" algn="l"/>
                <a:tab pos="3654774" algn="l"/>
                <a:tab pos="3981659" algn="l"/>
                <a:tab pos="4308544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en-GB" altLang="he-I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45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8828AC43-E05E-4498-AFBE-B5E9DACFD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33481"/>
            <a:ext cx="9144000" cy="653760"/>
          </a:xfrm>
          <a:ln/>
        </p:spPr>
        <p:txBody>
          <a:bodyPr vert="horz" wrap="square" lIns="91440" tIns="12343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altLang="he-IL"/>
              <a:t>What did we do? (cont)</a:t>
            </a: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0E9C7AE3-329E-4A2B-95C3-1FCB998C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61" y="799561"/>
            <a:ext cx="8137440" cy="56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089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B887A-1CBB-416A-8AB6-0A5780A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 descr="reegle-lod-cloud">
            <a:extLst>
              <a:ext uri="{FF2B5EF4-FFF2-40B4-BE49-F238E27FC236}">
                <a16:creationId xmlns:a16="http://schemas.microsoft.com/office/drawing/2014/main" id="{2CA58AEC-508C-431A-ADB0-C49EDD6C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0"/>
            <a:ext cx="7551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763217"/>
      </p:ext>
    </p:extLst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3B887A-1CBB-416A-8AB6-0A5780A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E0FE5AF-5B1A-4BA4-B29E-89681385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2400"/>
            <a:ext cx="6225706" cy="5445224"/>
          </a:xfrm>
          <a:prstGeom prst="rect">
            <a:avLst/>
          </a:prstGeom>
        </p:spPr>
      </p:pic>
      <p:sp>
        <p:nvSpPr>
          <p:cNvPr id="4" name="לחצן פעולה: קבל מידע 3">
            <a:hlinkClick r:id="rId3" highlightClick="1"/>
            <a:extLst>
              <a:ext uri="{FF2B5EF4-FFF2-40B4-BE49-F238E27FC236}">
                <a16:creationId xmlns:a16="http://schemas.microsoft.com/office/drawing/2014/main" id="{C5025084-3611-4BDC-979A-D4A275D29FE4}"/>
              </a:ext>
            </a:extLst>
          </p:cNvPr>
          <p:cNvSpPr/>
          <p:nvPr/>
        </p:nvSpPr>
        <p:spPr bwMode="auto">
          <a:xfrm>
            <a:off x="3419872" y="5877272"/>
            <a:ext cx="1008112" cy="576064"/>
          </a:xfrm>
          <a:prstGeom prst="actionButtonInforma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571540"/>
      </p:ext>
    </p:extLst>
  </p:cSld>
  <p:clrMapOvr>
    <a:masterClrMapping/>
  </p:clrMapOvr>
  <p:transition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63AC410-CB2F-4584-B006-041793EA2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SPARQL</a:t>
            </a:r>
            <a:endParaRPr lang="el-GR" altLang="he-IL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5DAA4AE-3B3C-4F03-9787-3B4C990178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sz="2800" dirty="0"/>
              <a:t>SPARQL stands for “SPARQL Protocol and RDF </a:t>
            </a:r>
            <a:r>
              <a:rPr lang="en-US" altLang="he-IL" sz="2400" dirty="0"/>
              <a:t>Query Language”.</a:t>
            </a:r>
          </a:p>
          <a:p>
            <a:pPr>
              <a:lnSpc>
                <a:spcPct val="90000"/>
              </a:lnSpc>
            </a:pPr>
            <a:endParaRPr lang="en-US" altLang="he-IL" sz="2400" dirty="0"/>
          </a:p>
          <a:p>
            <a:pPr>
              <a:lnSpc>
                <a:spcPct val="90000"/>
              </a:lnSpc>
            </a:pPr>
            <a:r>
              <a:rPr lang="en-US" altLang="he-IL" sz="2400" dirty="0"/>
              <a:t>It is the </a:t>
            </a:r>
            <a:r>
              <a:rPr lang="en-US" altLang="he-IL" sz="2400" b="1" dirty="0"/>
              <a:t>standard query language for RDF data</a:t>
            </a:r>
            <a:r>
              <a:rPr lang="en-US" altLang="he-IL" sz="2400" dirty="0"/>
              <a:t> proposed by the W3C.</a:t>
            </a:r>
          </a:p>
          <a:p>
            <a:pPr>
              <a:lnSpc>
                <a:spcPct val="90000"/>
              </a:lnSpc>
            </a:pPr>
            <a:endParaRPr lang="en-US" altLang="he-IL" sz="2400" dirty="0"/>
          </a:p>
          <a:p>
            <a:pPr>
              <a:lnSpc>
                <a:spcPct val="90000"/>
              </a:lnSpc>
            </a:pPr>
            <a:r>
              <a:rPr lang="en-US" altLang="he-IL" sz="2400" dirty="0"/>
              <a:t>It </a:t>
            </a:r>
            <a:r>
              <a:rPr lang="el-GR" altLang="he-IL" sz="2400" dirty="0"/>
              <a:t>is based on </a:t>
            </a:r>
            <a:r>
              <a:rPr lang="el-GR" altLang="he-IL" sz="2400" b="1" dirty="0"/>
              <a:t>matching graph patterns</a:t>
            </a:r>
            <a:r>
              <a:rPr lang="en-US" altLang="he-IL" sz="2400" b="1" dirty="0"/>
              <a:t> against RDF graphs.</a:t>
            </a:r>
          </a:p>
          <a:p>
            <a:pPr>
              <a:lnSpc>
                <a:spcPct val="90000"/>
              </a:lnSpc>
            </a:pPr>
            <a:endParaRPr lang="en-US" altLang="he-IL" sz="2400" dirty="0"/>
          </a:p>
          <a:p>
            <a:pPr>
              <a:lnSpc>
                <a:spcPct val="90000"/>
              </a:lnSpc>
            </a:pPr>
            <a:r>
              <a:rPr lang="en-US" altLang="he-IL" sz="2400" dirty="0"/>
              <a:t>The simplest kind of graph pattern is a </a:t>
            </a:r>
            <a:r>
              <a:rPr lang="en-US" altLang="he-IL" sz="2400" b="1" dirty="0"/>
              <a:t>triple pattern.</a:t>
            </a:r>
          </a:p>
          <a:p>
            <a:pPr lvl="1">
              <a:lnSpc>
                <a:spcPct val="90000"/>
              </a:lnSpc>
            </a:pPr>
            <a:r>
              <a:rPr lang="en-US" altLang="he-IL" sz="2400" dirty="0"/>
              <a:t>A </a:t>
            </a:r>
            <a:r>
              <a:rPr lang="en-US" altLang="he-IL" sz="2400" b="1" dirty="0"/>
              <a:t>t</a:t>
            </a:r>
            <a:r>
              <a:rPr lang="el-GR" altLang="he-IL" sz="2400" b="1" dirty="0"/>
              <a:t>riple pattern</a:t>
            </a:r>
            <a:r>
              <a:rPr lang="el-GR" altLang="he-IL" sz="2400" dirty="0"/>
              <a:t> </a:t>
            </a:r>
            <a:r>
              <a:rPr lang="en-US" altLang="he-IL" sz="2400" dirty="0"/>
              <a:t>is </a:t>
            </a:r>
            <a:r>
              <a:rPr lang="el-GR" altLang="he-IL" sz="2400" dirty="0"/>
              <a:t>like </a:t>
            </a:r>
            <a:r>
              <a:rPr lang="en-US" altLang="he-IL" sz="2400" dirty="0"/>
              <a:t>an </a:t>
            </a:r>
            <a:r>
              <a:rPr lang="el-GR" altLang="he-IL" sz="2400" dirty="0"/>
              <a:t>RDF triple, but with the option of a </a:t>
            </a:r>
            <a:r>
              <a:rPr lang="el-GR" altLang="he-IL" sz="2400" b="1" dirty="0"/>
              <a:t>variable</a:t>
            </a:r>
            <a:r>
              <a:rPr lang="el-GR" altLang="he-IL" sz="2400" dirty="0"/>
              <a:t> in the subject, predicate or object positions</a:t>
            </a:r>
            <a:r>
              <a:rPr lang="el-GR" altLang="he-IL" dirty="0"/>
              <a:t>.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3024801564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6" descr="http://t2.gstatic.com/images?q=tbn:ANd9GcSa3W9gxZIgDeEZ04YOcVh41-laUqpk3BrfZf8HTnl7qKvu7NLzA4KBsF0">
            <a:hlinkClick r:id="rId2"/>
            <a:extLst>
              <a:ext uri="{FF2B5EF4-FFF2-40B4-BE49-F238E27FC236}">
                <a16:creationId xmlns:a16="http://schemas.microsoft.com/office/drawing/2014/main" id="{0864BCA4-9D12-421E-9D41-C545CE92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49725"/>
            <a:ext cx="6477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28" descr="http://t1.gstatic.com/images?q=tbn:ANd9GcSGruUn87vcy6d6h5MOJmwwReS41-cgVIqxrD4_Fu7Vg09QvzzYacHMyQ">
            <a:hlinkClick r:id="rId4"/>
            <a:extLst>
              <a:ext uri="{FF2B5EF4-FFF2-40B4-BE49-F238E27FC236}">
                <a16:creationId xmlns:a16="http://schemas.microsoft.com/office/drawing/2014/main" id="{78D0FAE2-15B5-43A8-8F0B-111BEEEB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62088"/>
            <a:ext cx="64770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itle 1">
            <a:extLst>
              <a:ext uri="{FF2B5EF4-FFF2-40B4-BE49-F238E27FC236}">
                <a16:creationId xmlns:a16="http://schemas.microsoft.com/office/drawing/2014/main" id="{E6CD83F8-6DAF-44B1-A5EF-5FF8759B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he-IL"/>
              <a:t>How is big data generated?</a:t>
            </a:r>
          </a:p>
        </p:txBody>
      </p:sp>
      <p:grpSp>
        <p:nvGrpSpPr>
          <p:cNvPr id="7173" name="Group 15">
            <a:extLst>
              <a:ext uri="{FF2B5EF4-FFF2-40B4-BE49-F238E27FC236}">
                <a16:creationId xmlns:a16="http://schemas.microsoft.com/office/drawing/2014/main" id="{F165EC13-B5F6-4228-8311-9EFA1C1F7D2B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842963" y="1677988"/>
            <a:ext cx="7816850" cy="4381500"/>
            <a:chOff x="841134" y="3890335"/>
            <a:chExt cx="7331266" cy="1855781"/>
          </a:xfrm>
        </p:grpSpPr>
        <p:grpSp>
          <p:nvGrpSpPr>
            <p:cNvPr id="4" name="Group 14">
              <a:extLst>
                <a:ext uri="{FF2B5EF4-FFF2-40B4-BE49-F238E27FC236}">
                  <a16:creationId xmlns:a16="http://schemas.microsoft.com/office/drawing/2014/main" id="{185BE9EE-9AFB-4A59-8A9C-E201664B8840}"/>
                </a:ext>
              </a:extLst>
            </p:cNvPr>
            <p:cNvGrpSpPr/>
            <p:nvPr/>
          </p:nvGrpSpPr>
          <p:grpSpPr>
            <a:xfrm>
              <a:off x="841134" y="3890335"/>
              <a:ext cx="7331266" cy="1855781"/>
              <a:chOff x="913142" y="3314271"/>
              <a:chExt cx="7331266" cy="1855781"/>
            </a:xfrm>
            <a:solidFill>
              <a:schemeClr val="accent1">
                <a:alpha val="68000"/>
              </a:schemeClr>
            </a:solidFill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D410E-DC93-47FF-8D69-EBBA5721FFB4}"/>
                  </a:ext>
                </a:extLst>
              </p:cNvPr>
              <p:cNvSpPr txBox="1"/>
              <p:nvPr/>
            </p:nvSpPr>
            <p:spPr>
              <a:xfrm>
                <a:off x="4932040" y="3349037"/>
                <a:ext cx="3312368" cy="3519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Social media: posts, pictures and videos</a:t>
                </a:r>
              </a:p>
              <a:p>
                <a:pPr eaLnBrk="0" hangingPunct="0">
                  <a:defRPr/>
                </a:pPr>
                <a:endParaRPr lang="en-GB" sz="1600" dirty="0">
                  <a:solidFill>
                    <a:srgbClr val="002D46"/>
                  </a:solidFill>
                  <a:latin typeface="Arial" charset="0"/>
                  <a:ea typeface="ＭＳ Ｐゴシック" pitchFamily="1" charset="-128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31DAB8-5BDF-47D4-AE65-B90291C236DA}"/>
                  </a:ext>
                </a:extLst>
              </p:cNvPr>
              <p:cNvSpPr txBox="1"/>
              <p:nvPr/>
            </p:nvSpPr>
            <p:spPr>
              <a:xfrm>
                <a:off x="1033851" y="4482706"/>
                <a:ext cx="3312368" cy="143371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Purchase transaction records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3F3084-EAB9-425A-8AC8-98F395016976}"/>
                  </a:ext>
                </a:extLst>
              </p:cNvPr>
              <p:cNvSpPr txBox="1"/>
              <p:nvPr/>
            </p:nvSpPr>
            <p:spPr>
              <a:xfrm>
                <a:off x="5423734" y="4665671"/>
                <a:ext cx="2569465" cy="143371"/>
              </a:xfrm>
              <a:prstGeom prst="rect">
                <a:avLst/>
              </a:prstGeom>
              <a:solidFill>
                <a:srgbClr val="D5F5BD"/>
              </a:solidFill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Mobile phone GPS signals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C2455E-0A6E-4DDD-B4D4-FDE8784C55C7}"/>
                  </a:ext>
                </a:extLst>
              </p:cNvPr>
              <p:cNvSpPr txBox="1"/>
              <p:nvPr/>
            </p:nvSpPr>
            <p:spPr>
              <a:xfrm>
                <a:off x="1709218" y="4818140"/>
                <a:ext cx="3167194" cy="351912"/>
              </a:xfrm>
              <a:prstGeom prst="rect">
                <a:avLst/>
              </a:prstGeom>
              <a:solidFill>
                <a:srgbClr val="B1BBD9"/>
              </a:solidFill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High volume administrative </a:t>
                </a:r>
              </a:p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&amp; transactional records</a:t>
                </a:r>
              </a:p>
              <a:p>
                <a:pPr eaLnBrk="0" hangingPunct="0">
                  <a:defRPr/>
                </a:pPr>
                <a:endParaRPr lang="en-GB" sz="1600" dirty="0">
                  <a:solidFill>
                    <a:srgbClr val="002D46"/>
                  </a:solidFill>
                  <a:latin typeface="Arial" charset="0"/>
                  <a:ea typeface="ＭＳ Ｐゴシック" pitchFamily="1" charset="-128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1FBB99-088C-4522-B7BB-513B987370E0}"/>
                  </a:ext>
                </a:extLst>
              </p:cNvPr>
              <p:cNvSpPr txBox="1"/>
              <p:nvPr/>
            </p:nvSpPr>
            <p:spPr>
              <a:xfrm>
                <a:off x="913142" y="3314271"/>
                <a:ext cx="3312368" cy="314600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en-GB" sz="1600" dirty="0">
                    <a:solidFill>
                      <a:srgbClr val="002D46"/>
                    </a:solidFill>
                    <a:latin typeface="Arial" charset="0"/>
                    <a:ea typeface="ＭＳ Ｐゴシック" pitchFamily="1" charset="-128"/>
                    <a:cs typeface="+mn-cs"/>
                  </a:rPr>
                  <a:t>Sensors gathering information: e.g. Climate, traffic etc.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75370E-A2C2-47B0-A777-0700DB6E049D}"/>
                </a:ext>
              </a:extLst>
            </p:cNvPr>
            <p:cNvSpPr txBox="1"/>
            <p:nvPr/>
          </p:nvSpPr>
          <p:spPr>
            <a:xfrm>
              <a:off x="4811988" y="4723419"/>
              <a:ext cx="3077524" cy="143218"/>
            </a:xfrm>
            <a:prstGeom prst="rect">
              <a:avLst/>
            </a:prstGeom>
            <a:solidFill>
              <a:schemeClr val="accent3">
                <a:lumMod val="85000"/>
                <a:alpha val="68000"/>
              </a:schemeClr>
            </a:solidFill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GB" sz="1600" dirty="0">
                  <a:solidFill>
                    <a:srgbClr val="002D46"/>
                  </a:solidFill>
                  <a:latin typeface="Arial" charset="0"/>
                  <a:ea typeface="ＭＳ Ｐゴシック" pitchFamily="1" charset="-128"/>
                  <a:cs typeface="+mn-cs"/>
                </a:rPr>
                <a:t>Digital satellite images </a:t>
              </a:r>
            </a:p>
          </p:txBody>
        </p:sp>
      </p:grpSp>
      <p:pic>
        <p:nvPicPr>
          <p:cNvPr id="7174" name="Picture 2" descr="http://t1.gstatic.com/images?q=tbn:ANd9GcT92tP1g6xnCcETvVl4rYnbZCYax0jpD_jNbaAMX1G3AT2W8Xmbp-K6LWo">
            <a:hlinkClick r:id="rId6"/>
            <a:extLst>
              <a:ext uri="{FF2B5EF4-FFF2-40B4-BE49-F238E27FC236}">
                <a16:creationId xmlns:a16="http://schemas.microsoft.com/office/drawing/2014/main" id="{FF20B3C4-37DB-4CEB-A5DC-CEEBEE70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365625"/>
            <a:ext cx="5048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4" descr="http://t2.gstatic.com/images?q=tbn:ANd9GcSd5tdS9iuVCa1h5EIreZ1zRaTpsrCl0wubqZCtUqJLxJREXltteciT-aY">
            <a:hlinkClick r:id="rId8"/>
            <a:extLst>
              <a:ext uri="{FF2B5EF4-FFF2-40B4-BE49-F238E27FC236}">
                <a16:creationId xmlns:a16="http://schemas.microsoft.com/office/drawing/2014/main" id="{86E29CDD-7A9B-4A02-B02E-A2379E31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068638"/>
            <a:ext cx="11049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6" descr="http://t2.gstatic.com/images?q=tbn:ANd9GcT06mGM9YNDvhTYLMshTvyNOFtlIkpzoKZfdZO2qRziaAj3qHhMdAOsig">
            <a:hlinkClick r:id="rId10"/>
            <a:extLst>
              <a:ext uri="{FF2B5EF4-FFF2-40B4-BE49-F238E27FC236}">
                <a16:creationId xmlns:a16="http://schemas.microsoft.com/office/drawing/2014/main" id="{2F02929C-8F67-4D2B-8268-1616CFC2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349500"/>
            <a:ext cx="3540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12" descr="http://t0.gstatic.com/images?q=tbn:ANd9GcShVw7MIhjaZ4yWJnfVnxGsOWbQwUu2EJf9xSoCjbI1bJnK77gbXXCWpkY">
            <a:hlinkClick r:id="rId12"/>
            <a:extLst>
              <a:ext uri="{FF2B5EF4-FFF2-40B4-BE49-F238E27FC236}">
                <a16:creationId xmlns:a16="http://schemas.microsoft.com/office/drawing/2014/main" id="{25B80DD4-0F80-4D2E-8968-693D14E1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327275"/>
            <a:ext cx="28892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4" descr="http://t2.gstatic.com/images?q=tbn:ANd9GcRxbrRdUaKnkZs-lgOTf30NJ0ON6yOUfuWT-eHBQ1fmG2yryEDtuAXogQ">
            <a:hlinkClick r:id="rId14"/>
            <a:extLst>
              <a:ext uri="{FF2B5EF4-FFF2-40B4-BE49-F238E27FC236}">
                <a16:creationId xmlns:a16="http://schemas.microsoft.com/office/drawing/2014/main" id="{AD4B23FA-60D4-4029-A357-9F6E241D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2349500"/>
            <a:ext cx="2889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6" descr="http://t0.gstatic.com/images?q=tbn:ANd9GcTE3d52oB4KUzmuS4I2vWf0hDDRVxQFmpvZRfUHzLtAPdEtbteuwFtOEJE">
            <a:hlinkClick r:id="rId16"/>
            <a:extLst>
              <a:ext uri="{FF2B5EF4-FFF2-40B4-BE49-F238E27FC236}">
                <a16:creationId xmlns:a16="http://schemas.microsoft.com/office/drawing/2014/main" id="{5B0AF484-44A4-48CE-B760-609AC430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349500"/>
            <a:ext cx="2873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24" descr="http://t1.gstatic.com/images?q=tbn:ANd9GcSbMy3dWRh5IrBTyKwE9LDFkvMH8tKhP5ZR74wTKxy_v3YyYlNO2p6Gse8">
            <a:hlinkClick r:id="rId18"/>
            <a:extLst>
              <a:ext uri="{FF2B5EF4-FFF2-40B4-BE49-F238E27FC236}">
                <a16:creationId xmlns:a16="http://schemas.microsoft.com/office/drawing/2014/main" id="{3E8E18B2-B94D-4842-864E-7895F799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516563"/>
            <a:ext cx="669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38" descr="http://t0.gstatic.com/images?q=tbn:ANd9GcTOTlJ7G3FezoWe4cyOOSsU2l7XdNvHnjIukr3yA4IQ6H-1d21wRLx7iTA2">
            <a:hlinkClick r:id="rId20"/>
            <a:extLst>
              <a:ext uri="{FF2B5EF4-FFF2-40B4-BE49-F238E27FC236}">
                <a16:creationId xmlns:a16="http://schemas.microsoft.com/office/drawing/2014/main" id="{4FE899F8-4D00-471C-A8FC-DEE15594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924175"/>
            <a:ext cx="2232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5D687FF-D5E3-4F2B-9981-78F30D4E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Example Dataset</a:t>
            </a:r>
            <a:endParaRPr lang="el-GR" altLang="he-IL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9568D456-EA0D-4DB7-98B7-3E8A2918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@prefix rdf: &lt;http://www.w3.org/1999/02/22-rdf-syntax-ns#&gt; .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@prefix foaf: &lt;http://xmlns.com/foaf/0.1/&gt; .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@prefix rdfs: &lt;http://www.w3.org/2000/01/rdf-schema#&gt; .</a:t>
            </a:r>
          </a:p>
          <a:p>
            <a:pPr>
              <a:buFontTx/>
              <a:buNone/>
            </a:pPr>
            <a:endParaRPr lang="en-US" altLang="he-IL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&lt;http://en.wikipedia.org/wiki/Angelina_Jolie#this&gt;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rdf:type foaf:Person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foaf:name “Angelina Jolie"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foaf:mbox &lt;mailto:ajolie@gmail.com&gt;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foaf:homepage &lt;http://www.AngelinaJolie.com/&gt;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foaf:interest &lt;http://en.wikipedia.org/wiki/UNHCR&gt;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foaf:knows [ rdf:type foaf:Person ; </a:t>
            </a:r>
          </a:p>
          <a:p>
            <a:pPr>
              <a:buFontTx/>
              <a:buNone/>
            </a:pPr>
            <a:r>
              <a:rPr lang="en-US" altLang="he-IL" sz="1600">
                <a:latin typeface="Courier New" panose="02070309020205020404" pitchFamily="49" charset="0"/>
                <a:cs typeface="Courier New" panose="02070309020205020404" pitchFamily="49" charset="0"/>
              </a:rPr>
              <a:t>                  foaf:name “Michael Douglas" ] </a:t>
            </a:r>
            <a:r>
              <a:rPr lang="en-US" altLang="he-IL" sz="1600"/>
              <a:t>.</a:t>
            </a:r>
            <a:endParaRPr lang="el-GR" altLang="he-IL" sz="1600"/>
          </a:p>
        </p:txBody>
      </p:sp>
      <p:sp>
        <p:nvSpPr>
          <p:cNvPr id="66564" name="Footer Placeholder 3">
            <a:extLst>
              <a:ext uri="{FF2B5EF4-FFF2-40B4-BE49-F238E27FC236}">
                <a16:creationId xmlns:a16="http://schemas.microsoft.com/office/drawing/2014/main" id="{6414E47B-E5F4-46EA-ACC5-987E141B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66565" name="Slide Number Placeholder 4">
            <a:extLst>
              <a:ext uri="{FF2B5EF4-FFF2-40B4-BE49-F238E27FC236}">
                <a16:creationId xmlns:a16="http://schemas.microsoft.com/office/drawing/2014/main" id="{FA45FA85-99CA-4B09-8F56-CAD562E8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BEB437-3253-47ED-84D3-9AC21C8A3393}" type="slidenum">
              <a:rPr lang="el-GR" altLang="he-IL"/>
              <a:pPr eaLnBrk="1" hangingPunct="1"/>
              <a:t>80</a:t>
            </a:fld>
            <a:endParaRPr lang="el-GR" altLang="he-IL"/>
          </a:p>
        </p:txBody>
      </p:sp>
    </p:spTree>
    <p:extLst>
      <p:ext uri="{BB962C8B-B14F-4D97-AF65-F5344CB8AC3E}">
        <p14:creationId xmlns:p14="http://schemas.microsoft.com/office/powerpoint/2010/main" val="2826717507"/>
      </p:ext>
    </p:extLst>
  </p:cSld>
  <p:clrMapOvr>
    <a:masterClrMapping/>
  </p:clrMapOvr>
  <p:transition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4B3F129-FB9B-4E22-9139-B66987A21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Example SPARQL Query</a:t>
            </a:r>
            <a:endParaRPr lang="el-GR" altLang="he-IL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D312B0F-B9AF-485A-8E6B-0F6454A12EF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18488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l-GR" altLang="he-IL" sz="2400" b="1"/>
          </a:p>
          <a:p>
            <a:pPr>
              <a:lnSpc>
                <a:spcPct val="80000"/>
              </a:lnSpc>
              <a:buFontTx/>
              <a:buNone/>
            </a:pPr>
            <a:r>
              <a:rPr lang="el-GR" altLang="he-IL" sz="2000">
                <a:latin typeface="Courier New" panose="02070309020205020404" pitchFamily="49" charset="0"/>
              </a:rPr>
              <a:t>SELECT ?</a:t>
            </a:r>
            <a:r>
              <a:rPr lang="en-US" altLang="he-IL" sz="2000">
                <a:latin typeface="Courier New" panose="02070309020205020404" pitchFamily="49" charset="0"/>
              </a:rPr>
              <a:t>name</a:t>
            </a:r>
            <a:r>
              <a:rPr lang="el-GR" altLang="he-IL" sz="2000">
                <a:latin typeface="Courier New" panose="02070309020205020404" pitchFamily="49" charset="0"/>
              </a:rPr>
              <a:t> </a:t>
            </a:r>
            <a:endParaRPr lang="en-US" altLang="he-IL" sz="200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l-GR" altLang="he-IL" sz="2000">
                <a:latin typeface="Courier New" panose="02070309020205020404" pitchFamily="49" charset="0"/>
              </a:rPr>
              <a:t>WHERE { </a:t>
            </a:r>
            <a:r>
              <a:rPr lang="en-US" altLang="he-IL" sz="2000">
                <a:latin typeface="Courier New" panose="02070309020205020404" pitchFamily="49" charset="0"/>
              </a:rPr>
              <a:t>?x foaf:name ?name 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he-IL" sz="2000">
                <a:latin typeface="Courier New" panose="02070309020205020404" pitchFamily="49" charset="0"/>
              </a:rPr>
              <a:t>        ?x rdf:type foaf:Person</a:t>
            </a:r>
            <a:r>
              <a:rPr lang="el-GR" altLang="he-IL" sz="2000">
                <a:latin typeface="Courier New" panose="02070309020205020404" pitchFamily="49" charset="0"/>
              </a:rPr>
              <a:t> </a:t>
            </a:r>
            <a:r>
              <a:rPr lang="en-US" altLang="he-IL" sz="2000">
                <a:latin typeface="Courier New" panose="02070309020205020404" pitchFamily="49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he-IL" sz="2000">
                <a:latin typeface="Courier New" panose="02070309020205020404" pitchFamily="49" charset="0"/>
              </a:rPr>
              <a:t>        ?x foaf:knows ?y 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he-IL" sz="2000">
                <a:latin typeface="Courier New" panose="02070309020205020404" pitchFamily="49" charset="0"/>
              </a:rPr>
              <a:t>        ?y foaf:name “Michael Douglas” 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he-IL" sz="2000">
                <a:latin typeface="Courier New" panose="02070309020205020404" pitchFamily="49" charset="0"/>
              </a:rPr>
              <a:t>      </a:t>
            </a:r>
            <a:r>
              <a:rPr lang="el-GR" altLang="he-IL" sz="2000">
                <a:latin typeface="Courier New" panose="02070309020205020404" pitchFamily="49" charset="0"/>
              </a:rPr>
              <a:t>}</a:t>
            </a:r>
            <a:r>
              <a:rPr lang="el-GR" altLang="he-IL" sz="2400">
                <a:latin typeface="Courier New" panose="02070309020205020404" pitchFamily="49" charset="0"/>
              </a:rPr>
              <a:t> </a:t>
            </a:r>
            <a:endParaRPr lang="en-US" altLang="he-IL" sz="240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altLang="he-IL" sz="2400"/>
          </a:p>
          <a:p>
            <a:pPr>
              <a:lnSpc>
                <a:spcPct val="80000"/>
              </a:lnSpc>
            </a:pPr>
            <a:endParaRPr lang="en-US" altLang="he-IL" sz="2400"/>
          </a:p>
          <a:p>
            <a:pPr>
              <a:lnSpc>
                <a:spcPct val="80000"/>
              </a:lnSpc>
            </a:pPr>
            <a:r>
              <a:rPr lang="el-GR" altLang="he-IL" sz="2400" b="1"/>
              <a:t>Result:</a:t>
            </a:r>
            <a:r>
              <a:rPr lang="en-US" altLang="he-IL" sz="2400"/>
              <a:t> </a:t>
            </a:r>
            <a:endParaRPr lang="el-GR" altLang="he-IL" sz="2400" b="1"/>
          </a:p>
        </p:txBody>
      </p:sp>
      <p:graphicFrame>
        <p:nvGraphicFramePr>
          <p:cNvPr id="11288" name="Group 24">
            <a:extLst>
              <a:ext uri="{FF2B5EF4-FFF2-40B4-BE49-F238E27FC236}">
                <a16:creationId xmlns:a16="http://schemas.microsoft.com/office/drawing/2014/main" id="{51531C5E-F93B-43BD-BED4-BB0FF877589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916238" y="4365625"/>
          <a:ext cx="3024187" cy="1008063"/>
        </p:xfrm>
        <a:graphic>
          <a:graphicData uri="http://schemas.openxmlformats.org/drawingml/2006/table">
            <a:tbl>
              <a:tblPr/>
              <a:tblGrid>
                <a:gridCol w="3024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?name</a:t>
                      </a:r>
                      <a:endParaRPr kumimoji="0" lang="el-G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“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Angelina Jolie</a:t>
                      </a:r>
                      <a:r>
                        <a:rPr kumimoji="0" lang="el-G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"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l-G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4572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BAF23A28-3996-4BFA-8576-8788650A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60" y="136525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altLang="he-IL" sz="4000" dirty="0"/>
              <a:t>Example: the GAG RDFS Ontology</a:t>
            </a:r>
            <a:endParaRPr lang="el-GR" altLang="he-IL" sz="4000" dirty="0"/>
          </a:p>
        </p:txBody>
      </p:sp>
      <p:sp>
        <p:nvSpPr>
          <p:cNvPr id="75780" name="Slide Number Placeholder 4">
            <a:extLst>
              <a:ext uri="{FF2B5EF4-FFF2-40B4-BE49-F238E27FC236}">
                <a16:creationId xmlns:a16="http://schemas.microsoft.com/office/drawing/2014/main" id="{F9551513-20D0-4621-8778-7E56E981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40E251E-C6AF-496C-B3B3-D7F40DD4090B}" type="slidenum">
              <a:rPr lang="el-GR" altLang="he-IL"/>
              <a:pPr eaLnBrk="1" hangingPunct="1"/>
              <a:t>82</a:t>
            </a:fld>
            <a:endParaRPr lang="el-GR" altLang="he-IL"/>
          </a:p>
        </p:txBody>
      </p:sp>
      <p:pic>
        <p:nvPicPr>
          <p:cNvPr id="75781" name="Picture 2" descr="C:\Users\stella_2\Desktop\LEO-MELODIES-kickoff\figures\gag.jpg">
            <a:extLst>
              <a:ext uri="{FF2B5EF4-FFF2-40B4-BE49-F238E27FC236}">
                <a16:creationId xmlns:a16="http://schemas.microsoft.com/office/drawing/2014/main" id="{11839BC8-7507-4C91-B112-703C3C12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988840"/>
            <a:ext cx="7515225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E73F0CC-EB03-42E2-B551-909310C79563}"/>
              </a:ext>
            </a:extLst>
          </p:cNvPr>
          <p:cNvSpPr/>
          <p:nvPr/>
        </p:nvSpPr>
        <p:spPr>
          <a:xfrm>
            <a:off x="2483768" y="1183773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he-IL" sz="1800" dirty="0"/>
              <a:t>Today the word ontology is a synonym for a </a:t>
            </a:r>
            <a:r>
              <a:rPr lang="en-US" altLang="he-IL" sz="1800" b="1" dirty="0"/>
              <a:t>shared knowledge base</a:t>
            </a:r>
            <a:r>
              <a:rPr lang="en-US" altLang="he-IL" sz="1800" dirty="0"/>
              <a:t>.</a:t>
            </a:r>
            <a:endParaRPr lang="el-GR" altLang="he-IL" sz="1800" dirty="0"/>
          </a:p>
        </p:txBody>
      </p:sp>
    </p:spTree>
    <p:extLst>
      <p:ext uri="{BB962C8B-B14F-4D97-AF65-F5344CB8AC3E}">
        <p14:creationId xmlns:p14="http://schemas.microsoft.com/office/powerpoint/2010/main" val="3342834885"/>
      </p:ext>
    </p:extLst>
  </p:cSld>
  <p:clrMapOvr>
    <a:masterClrMapping/>
  </p:clrMapOvr>
  <p:transition>
    <p:wipe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- Τίτλος">
            <a:extLst>
              <a:ext uri="{FF2B5EF4-FFF2-40B4-BE49-F238E27FC236}">
                <a16:creationId xmlns:a16="http://schemas.microsoft.com/office/drawing/2014/main" id="{E84ABEF4-85D5-4BF7-AD3D-DE79028E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274638"/>
            <a:ext cx="8795320" cy="1143000"/>
          </a:xfrm>
        </p:spPr>
        <p:txBody>
          <a:bodyPr/>
          <a:lstStyle/>
          <a:p>
            <a:r>
              <a:rPr lang="en-US" altLang="he-IL" dirty="0"/>
              <a:t>Example of Very Large Ontologies</a:t>
            </a:r>
            <a:endParaRPr lang="el-GR" altLang="he-IL" dirty="0"/>
          </a:p>
        </p:txBody>
      </p:sp>
      <p:sp>
        <p:nvSpPr>
          <p:cNvPr id="77827" name="2 - Θέση περιεχομένου">
            <a:extLst>
              <a:ext uri="{FF2B5EF4-FFF2-40B4-BE49-F238E27FC236}">
                <a16:creationId xmlns:a16="http://schemas.microsoft.com/office/drawing/2014/main" id="{AE8F1CB6-E367-4244-B36F-F1EE15C0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89014"/>
            <a:ext cx="8363272" cy="55689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he-IL" dirty="0" err="1"/>
              <a:t>Dbpedia</a:t>
            </a:r>
            <a:endParaRPr lang="en-US" altLang="he-IL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he-IL" dirty="0"/>
              <a:t>YAGO</a:t>
            </a:r>
            <a:endParaRPr lang="en-US" altLang="he-IL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he-IL" dirty="0"/>
              <a:t>Cyc Wordnet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he-IL" dirty="0"/>
              <a:t>Freebase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he-IL" dirty="0"/>
              <a:t>Knowledge Graph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he-IL" dirty="0" err="1"/>
              <a:t>TextRunner</a:t>
            </a:r>
            <a:endParaRPr lang="en-US" altLang="he-IL" dirty="0"/>
          </a:p>
          <a:p>
            <a:pPr>
              <a:buFont typeface="Wingdings" panose="05000000000000000000" pitchFamily="2" charset="2"/>
              <a:buChar char="q"/>
            </a:pPr>
            <a:endParaRPr lang="el-GR" altLang="he-IL" dirty="0"/>
          </a:p>
        </p:txBody>
      </p:sp>
      <p:sp>
        <p:nvSpPr>
          <p:cNvPr id="77828" name="3 - Θέση υποσέλιδου">
            <a:extLst>
              <a:ext uri="{FF2B5EF4-FFF2-40B4-BE49-F238E27FC236}">
                <a16:creationId xmlns:a16="http://schemas.microsoft.com/office/drawing/2014/main" id="{05F1E947-4FF7-4FB4-84BC-F7CC3D39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77829" name="4 - Θέση αριθμού διαφάνειας">
            <a:extLst>
              <a:ext uri="{FF2B5EF4-FFF2-40B4-BE49-F238E27FC236}">
                <a16:creationId xmlns:a16="http://schemas.microsoft.com/office/drawing/2014/main" id="{200C6107-6853-4A78-8BDB-C70FD181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1CC122-A9E6-409E-9DB3-1C34D1D6DEE7}" type="slidenum">
              <a:rPr lang="el-GR" altLang="he-IL"/>
              <a:pPr eaLnBrk="1" hangingPunct="1"/>
              <a:t>83</a:t>
            </a:fld>
            <a:endParaRPr lang="el-GR" altLang="he-IL"/>
          </a:p>
        </p:txBody>
      </p:sp>
      <p:pic>
        <p:nvPicPr>
          <p:cNvPr id="7" name="Picture 2" descr="C:\Users\koubarak\Desktop\omilia\dbpedia_logo.png">
            <a:extLst>
              <a:ext uri="{FF2B5EF4-FFF2-40B4-BE49-F238E27FC236}">
                <a16:creationId xmlns:a16="http://schemas.microsoft.com/office/drawing/2014/main" id="{AD398417-2C71-4017-92CD-3A619DB17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3551"/>
            <a:ext cx="216058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koubarak\Desktop\omilia\spotlight2008-n.jpg">
            <a:extLst>
              <a:ext uri="{FF2B5EF4-FFF2-40B4-BE49-F238E27FC236}">
                <a16:creationId xmlns:a16="http://schemas.microsoft.com/office/drawing/2014/main" id="{CD0FC6B3-54D1-444E-BC02-8556E3210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18" y="4714728"/>
            <a:ext cx="20669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7C19FD51-8534-49C6-B377-DB5DA371C0A2}"/>
              </a:ext>
            </a:extLst>
          </p:cNvPr>
          <p:cNvGrpSpPr/>
          <p:nvPr/>
        </p:nvGrpSpPr>
        <p:grpSpPr>
          <a:xfrm>
            <a:off x="1984437" y="4590266"/>
            <a:ext cx="1485900" cy="1173163"/>
            <a:chOff x="1984437" y="4590266"/>
            <a:chExt cx="1485900" cy="1173163"/>
          </a:xfrm>
        </p:grpSpPr>
        <p:pic>
          <p:nvPicPr>
            <p:cNvPr id="9" name="Picture 2" descr="C:\Users\koubarak\Desktop\omilia\logo_knot.gif">
              <a:extLst>
                <a:ext uri="{FF2B5EF4-FFF2-40B4-BE49-F238E27FC236}">
                  <a16:creationId xmlns:a16="http://schemas.microsoft.com/office/drawing/2014/main" id="{B971E676-BFE1-441D-867E-AD43CB3A1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800" y="4590266"/>
              <a:ext cx="714375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 descr="C:\Users\koubarak\Desktop\omilia\logo_word.gif.bmp">
              <a:extLst>
                <a:ext uri="{FF2B5EF4-FFF2-40B4-BE49-F238E27FC236}">
                  <a16:creationId xmlns:a16="http://schemas.microsoft.com/office/drawing/2014/main" id="{39DDE0C9-1A6F-4FCA-8016-D89528218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437" y="5382429"/>
              <a:ext cx="14859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EEFF7F4F-93C3-459F-8426-8F24CEBCF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537" y="2831425"/>
            <a:ext cx="2981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2417"/>
      </p:ext>
    </p:extLst>
  </p:cSld>
  <p:clrMapOvr>
    <a:masterClrMapping/>
  </p:clrMapOvr>
  <p:transition>
    <p:wipe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>
            <a:extLst>
              <a:ext uri="{FF2B5EF4-FFF2-40B4-BE49-F238E27FC236}">
                <a16:creationId xmlns:a16="http://schemas.microsoft.com/office/drawing/2014/main" id="{AA3F65ED-4B5B-4468-B4EB-3FBD1F55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04457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From the </a:t>
            </a:r>
            <a:r>
              <a:rPr lang="en-US" sz="2000" dirty="0" err="1"/>
              <a:t>DBpedia</a:t>
            </a:r>
            <a:r>
              <a:rPr lang="en-US" sz="2000" dirty="0"/>
              <a:t> Web site (</a:t>
            </a:r>
            <a:r>
              <a:rPr lang="en-US" sz="2000" dirty="0">
                <a:hlinkClick r:id="rId2"/>
              </a:rPr>
              <a:t>http://dbpedia.org/About</a:t>
            </a:r>
            <a:r>
              <a:rPr lang="en-US" sz="2000" dirty="0"/>
              <a:t>):</a:t>
            </a:r>
          </a:p>
          <a:p>
            <a:pPr lvl="1">
              <a:defRPr/>
            </a:pPr>
            <a:r>
              <a:rPr lang="en-US" sz="2000" dirty="0" err="1">
                <a:ea typeface="+mn-ea"/>
              </a:rPr>
              <a:t>DBpedia</a:t>
            </a:r>
            <a:r>
              <a:rPr lang="en-US" sz="2000" dirty="0">
                <a:ea typeface="+mn-ea"/>
              </a:rPr>
              <a:t> is a community effort to extract structured information from </a:t>
            </a:r>
            <a:r>
              <a:rPr lang="en-US" sz="2000" b="1" dirty="0">
                <a:ea typeface="+mn-ea"/>
              </a:rPr>
              <a:t>Wikipedia</a:t>
            </a:r>
            <a:r>
              <a:rPr lang="en-US" sz="2000" dirty="0">
                <a:ea typeface="+mn-ea"/>
              </a:rPr>
              <a:t> and to make this information available on the Web.</a:t>
            </a:r>
          </a:p>
          <a:p>
            <a:pPr lvl="1">
              <a:defRPr/>
            </a:pPr>
            <a:r>
              <a:rPr lang="en-US" sz="2000" dirty="0">
                <a:ea typeface="+mn-ea"/>
              </a:rPr>
              <a:t>The </a:t>
            </a:r>
            <a:r>
              <a:rPr lang="en-US" sz="2000" dirty="0" err="1">
                <a:ea typeface="+mn-ea"/>
              </a:rPr>
              <a:t>DBpedia</a:t>
            </a:r>
            <a:r>
              <a:rPr lang="en-US" sz="2000" dirty="0">
                <a:ea typeface="+mn-ea"/>
              </a:rPr>
              <a:t> knowledge base currently describes more than </a:t>
            </a:r>
            <a:r>
              <a:rPr lang="en-US" sz="2000" b="1" dirty="0">
                <a:ea typeface="+mn-ea"/>
              </a:rPr>
              <a:t>3.5 million things</a:t>
            </a:r>
            <a:r>
              <a:rPr lang="en-US" sz="2000" dirty="0">
                <a:ea typeface="+mn-ea"/>
              </a:rPr>
              <a:t>, out of which 1.67 million are classified</a:t>
            </a:r>
            <a:r>
              <a:rPr lang="en-US" sz="2000" dirty="0"/>
              <a:t> </a:t>
            </a:r>
            <a:r>
              <a:rPr lang="en-US" sz="2000" dirty="0">
                <a:ea typeface="+mn-ea"/>
              </a:rPr>
              <a:t>in a consistent Ontology, including 364,000 persons, 462,000 places, 99,000 music albums, 54,000 films, 17,000 video games, 148,000 </a:t>
            </a:r>
            <a:r>
              <a:rPr lang="en-US" sz="2000" dirty="0" err="1">
                <a:ea typeface="+mn-ea"/>
              </a:rPr>
              <a:t>organisations</a:t>
            </a:r>
            <a:r>
              <a:rPr lang="en-US" sz="2000" dirty="0">
                <a:ea typeface="+mn-ea"/>
              </a:rPr>
              <a:t>, 169,000 species and 5,200 diseases.</a:t>
            </a:r>
          </a:p>
          <a:p>
            <a:pPr lvl="1">
              <a:defRPr/>
            </a:pPr>
            <a:r>
              <a:rPr lang="en-US" sz="2000" dirty="0">
                <a:ea typeface="+mn-ea"/>
              </a:rPr>
              <a:t>The </a:t>
            </a:r>
            <a:r>
              <a:rPr lang="en-US" sz="2000" dirty="0" err="1">
                <a:ea typeface="+mn-ea"/>
              </a:rPr>
              <a:t>DBpedia</a:t>
            </a:r>
            <a:r>
              <a:rPr lang="en-US" sz="2000" dirty="0">
                <a:ea typeface="+mn-ea"/>
              </a:rPr>
              <a:t> knowledge base has </a:t>
            </a:r>
            <a:r>
              <a:rPr lang="en-US" sz="2000" b="1" dirty="0">
                <a:ea typeface="+mn-ea"/>
              </a:rPr>
              <a:t>several </a:t>
            </a:r>
            <a:r>
              <a:rPr lang="en-US" sz="2000" b="1" dirty="0">
                <a:solidFill>
                  <a:srgbClr val="FF0000"/>
                </a:solidFill>
                <a:ea typeface="+mn-ea"/>
              </a:rPr>
              <a:t>advantages</a:t>
            </a:r>
            <a:r>
              <a:rPr lang="en-US" sz="2000" b="1" dirty="0">
                <a:ea typeface="+mn-ea"/>
              </a:rPr>
              <a:t> over existing knowledge bases</a:t>
            </a:r>
            <a:r>
              <a:rPr lang="en-US" sz="2000" dirty="0">
                <a:ea typeface="+mn-ea"/>
              </a:rPr>
              <a:t>: </a:t>
            </a:r>
            <a:r>
              <a:rPr lang="en-US" sz="2000" dirty="0">
                <a:solidFill>
                  <a:srgbClr val="FF0000"/>
                </a:solidFill>
                <a:ea typeface="+mn-ea"/>
              </a:rPr>
              <a:t>it covers many domains; it represents real community agreement; it automatically evolves as Wikipedia changes, and it is truly multilingual</a:t>
            </a:r>
            <a:r>
              <a:rPr lang="en-US" sz="2000" dirty="0">
                <a:ea typeface="+mn-ea"/>
              </a:rPr>
              <a:t>.</a:t>
            </a:r>
            <a:endParaRPr lang="el-GR" sz="2000" dirty="0"/>
          </a:p>
        </p:txBody>
      </p:sp>
      <p:sp>
        <p:nvSpPr>
          <p:cNvPr id="84996" name="3 - Θέση υποσέλιδου">
            <a:extLst>
              <a:ext uri="{FF2B5EF4-FFF2-40B4-BE49-F238E27FC236}">
                <a16:creationId xmlns:a16="http://schemas.microsoft.com/office/drawing/2014/main" id="{A38BAAFE-164B-4E35-8132-5F41DC4A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84997" name="4 - Θέση αριθμού διαφάνειας">
            <a:extLst>
              <a:ext uri="{FF2B5EF4-FFF2-40B4-BE49-F238E27FC236}">
                <a16:creationId xmlns:a16="http://schemas.microsoft.com/office/drawing/2014/main" id="{15698A3A-B6EE-495B-AC84-D04F5B49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F2FBAED-190C-471F-829A-F2A2A00FBFBB}" type="slidenum">
              <a:rPr lang="el-GR" altLang="he-IL"/>
              <a:pPr eaLnBrk="1" hangingPunct="1"/>
              <a:t>84</a:t>
            </a:fld>
            <a:endParaRPr lang="el-GR" altLang="he-IL"/>
          </a:p>
        </p:txBody>
      </p:sp>
      <p:pic>
        <p:nvPicPr>
          <p:cNvPr id="84998" name="Picture 2" descr="C:\Users\koubarak\Desktop\omilia\dbpedia_logo.png">
            <a:extLst>
              <a:ext uri="{FF2B5EF4-FFF2-40B4-BE49-F238E27FC236}">
                <a16:creationId xmlns:a16="http://schemas.microsoft.com/office/drawing/2014/main" id="{957CA3AC-717C-436E-A869-ED302091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828"/>
            <a:ext cx="216058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870984"/>
      </p:ext>
    </p:extLst>
  </p:cSld>
  <p:clrMapOvr>
    <a:masterClrMapping/>
  </p:clrMapOvr>
  <p:transition>
    <p:wipe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1 - Τίτλος">
            <a:extLst>
              <a:ext uri="{FF2B5EF4-FFF2-40B4-BE49-F238E27FC236}">
                <a16:creationId xmlns:a16="http://schemas.microsoft.com/office/drawing/2014/main" id="{3FB29EBE-77A7-44EA-A2A7-8F98B596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1033257"/>
            <a:ext cx="8229600" cy="1143000"/>
          </a:xfrm>
        </p:spPr>
        <p:txBody>
          <a:bodyPr/>
          <a:lstStyle/>
          <a:p>
            <a:r>
              <a:rPr lang="en-US" altLang="he-IL" sz="2800" dirty="0">
                <a:hlinkClick r:id="rId2"/>
              </a:rPr>
              <a:t>http://dbpedia.org/page/Angelina_Jolie</a:t>
            </a:r>
            <a:r>
              <a:rPr lang="en-US" altLang="he-IL" sz="2800" dirty="0"/>
              <a:t> </a:t>
            </a:r>
            <a:endParaRPr lang="el-GR" altLang="he-IL" sz="2800" dirty="0"/>
          </a:p>
        </p:txBody>
      </p:sp>
      <p:pic>
        <p:nvPicPr>
          <p:cNvPr id="89093" name="Picture 2">
            <a:extLst>
              <a:ext uri="{FF2B5EF4-FFF2-40B4-BE49-F238E27FC236}">
                <a16:creationId xmlns:a16="http://schemas.microsoft.com/office/drawing/2014/main" id="{375DFEC4-48FB-475A-A9E8-C0CD42F09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6281"/>
            <a:ext cx="7239000" cy="4071937"/>
          </a:xfrm>
          <a:noFill/>
        </p:spPr>
      </p:pic>
      <p:sp>
        <p:nvSpPr>
          <p:cNvPr id="89091" name="3 - Θέση υποσέλιδου">
            <a:extLst>
              <a:ext uri="{FF2B5EF4-FFF2-40B4-BE49-F238E27FC236}">
                <a16:creationId xmlns:a16="http://schemas.microsoft.com/office/drawing/2014/main" id="{9D278A8B-4ECF-48E8-8A01-67A32358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89092" name="4 - Θέση αριθμού διαφάνειας">
            <a:extLst>
              <a:ext uri="{FF2B5EF4-FFF2-40B4-BE49-F238E27FC236}">
                <a16:creationId xmlns:a16="http://schemas.microsoft.com/office/drawing/2014/main" id="{90125D8E-EF6A-4C7D-9E98-CA197703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8AC6303-6D85-4B61-B374-6AF739DFE54B}" type="slidenum">
              <a:rPr lang="el-GR" altLang="he-IL"/>
              <a:pPr eaLnBrk="1" hangingPunct="1"/>
              <a:t>85</a:t>
            </a:fld>
            <a:endParaRPr lang="el-GR" altLang="he-I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20F7AD6-9515-4795-8D1D-62921DFBA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16542" r="24046" b="10272"/>
          <a:stretch/>
        </p:blipFill>
        <p:spPr bwMode="auto">
          <a:xfrm>
            <a:off x="4268070" y="2940307"/>
            <a:ext cx="4279029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koubarak\Desktop\omilia\dbpedia_logo-greece.png">
            <a:extLst>
              <a:ext uri="{FF2B5EF4-FFF2-40B4-BE49-F238E27FC236}">
                <a16:creationId xmlns:a16="http://schemas.microsoft.com/office/drawing/2014/main" id="{6F774160-8D5D-4A46-95AD-01E41E69C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83" y="121233"/>
            <a:ext cx="1781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386196"/>
      </p:ext>
    </p:extLst>
  </p:cSld>
  <p:clrMapOvr>
    <a:masterClrMapping/>
  </p:clrMapOvr>
  <p:transition>
    <p:wipe dir="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1 - Τίτλος">
            <a:extLst>
              <a:ext uri="{FF2B5EF4-FFF2-40B4-BE49-F238E27FC236}">
                <a16:creationId xmlns:a16="http://schemas.microsoft.com/office/drawing/2014/main" id="{4F60024F-642D-4F08-889D-606CF505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YAGO</a:t>
            </a:r>
            <a:endParaRPr lang="el-GR" altLang="he-IL"/>
          </a:p>
        </p:txBody>
      </p:sp>
      <p:sp>
        <p:nvSpPr>
          <p:cNvPr id="3" name="2 - Θέση περιεχομένου">
            <a:extLst>
              <a:ext uri="{FF2B5EF4-FFF2-40B4-BE49-F238E27FC236}">
                <a16:creationId xmlns:a16="http://schemas.microsoft.com/office/drawing/2014/main" id="{9168DF48-CE42-47A0-B441-4CC49E75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185150" cy="4929336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From the YAGO Web page (</a:t>
            </a:r>
            <a:r>
              <a:rPr lang="en-US" sz="2000" dirty="0">
                <a:hlinkClick r:id="rId2"/>
              </a:rPr>
              <a:t>http://www.mpi-inf.mpg.de/yago-naga/yago/</a:t>
            </a:r>
            <a:r>
              <a:rPr lang="en-US" sz="2000" dirty="0"/>
              <a:t>):</a:t>
            </a:r>
          </a:p>
          <a:p>
            <a:pPr lvl="1">
              <a:defRPr/>
            </a:pPr>
            <a:r>
              <a:rPr lang="en-US" sz="2000" dirty="0">
                <a:ea typeface="+mn-ea"/>
              </a:rPr>
              <a:t>YAGO2 is a huge semantic knowledge base, derived from Wikipedia, </a:t>
            </a:r>
            <a:r>
              <a:rPr lang="en-US" sz="2000" dirty="0" err="1">
                <a:ea typeface="+mn-ea"/>
              </a:rPr>
              <a:t>WordNet</a:t>
            </a:r>
            <a:r>
              <a:rPr lang="en-US" sz="2000" dirty="0">
                <a:ea typeface="+mn-ea"/>
              </a:rPr>
              <a:t> and </a:t>
            </a:r>
            <a:r>
              <a:rPr lang="en-US" sz="2000" dirty="0" err="1">
                <a:ea typeface="+mn-ea"/>
              </a:rPr>
              <a:t>GeoNames</a:t>
            </a:r>
            <a:r>
              <a:rPr lang="en-US" sz="2000" dirty="0">
                <a:ea typeface="+mn-ea"/>
              </a:rPr>
              <a:t>. Currently, YAGO2 has knowledge of more than </a:t>
            </a:r>
            <a:r>
              <a:rPr lang="en-US" sz="2000" b="1" dirty="0">
                <a:ea typeface="+mn-ea"/>
              </a:rPr>
              <a:t>10 million entities</a:t>
            </a:r>
            <a:r>
              <a:rPr lang="en-US" sz="2000" dirty="0">
                <a:ea typeface="+mn-ea"/>
              </a:rPr>
              <a:t> (like persons, organizations, cities, etc.) and contains more than </a:t>
            </a:r>
            <a:r>
              <a:rPr lang="en-US" sz="2000" b="1" dirty="0">
                <a:ea typeface="+mn-ea"/>
              </a:rPr>
              <a:t>80 million facts </a:t>
            </a:r>
            <a:r>
              <a:rPr lang="en-US" sz="2000" dirty="0">
                <a:ea typeface="+mn-ea"/>
              </a:rPr>
              <a:t>about these entities.</a:t>
            </a:r>
          </a:p>
          <a:p>
            <a:pPr lvl="1">
              <a:defRPr/>
            </a:pPr>
            <a:r>
              <a:rPr lang="en-US" sz="2000" dirty="0">
                <a:ea typeface="+mn-ea"/>
              </a:rPr>
              <a:t>In YAGO2, we made an effort to treat </a:t>
            </a:r>
            <a:r>
              <a:rPr lang="en-US" sz="2000" b="1" dirty="0">
                <a:solidFill>
                  <a:srgbClr val="FF0000"/>
                </a:solidFill>
                <a:ea typeface="+mn-ea"/>
              </a:rPr>
              <a:t>time and location data as first-class citizens</a:t>
            </a:r>
            <a:r>
              <a:rPr lang="en-US" sz="2000" dirty="0">
                <a:ea typeface="+mn-ea"/>
              </a:rPr>
              <a:t>, </a:t>
            </a:r>
            <a:r>
              <a:rPr lang="en-US" sz="2000" b="1" u="sng" dirty="0">
                <a:ea typeface="+mn-ea"/>
              </a:rPr>
              <a:t>extending the basic triple model by special </a:t>
            </a:r>
            <a:r>
              <a:rPr lang="en-US" sz="2000" b="1" u="sng" dirty="0"/>
              <a:t>fi</a:t>
            </a:r>
            <a:r>
              <a:rPr lang="en-US" sz="2000" b="1" u="sng" dirty="0">
                <a:ea typeface="+mn-ea"/>
              </a:rPr>
              <a:t>elds for time and location for querying</a:t>
            </a:r>
            <a:r>
              <a:rPr lang="en-US" sz="2000" dirty="0">
                <a:ea typeface="+mn-ea"/>
              </a:rPr>
              <a:t>. Also, we took special care to consistently attach temporal and spatial data to all facts where it is semantically meaningful and where time and location can be derived from Wikipedia.</a:t>
            </a:r>
            <a:endParaRPr lang="el-GR" sz="2000" dirty="0"/>
          </a:p>
        </p:txBody>
      </p:sp>
      <p:sp>
        <p:nvSpPr>
          <p:cNvPr id="90116" name="3 - Θέση υποσέλιδου">
            <a:extLst>
              <a:ext uri="{FF2B5EF4-FFF2-40B4-BE49-F238E27FC236}">
                <a16:creationId xmlns:a16="http://schemas.microsoft.com/office/drawing/2014/main" id="{835C3055-626E-441B-9D77-90A386EA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90117" name="4 - Θέση αριθμού διαφάνειας">
            <a:extLst>
              <a:ext uri="{FF2B5EF4-FFF2-40B4-BE49-F238E27FC236}">
                <a16:creationId xmlns:a16="http://schemas.microsoft.com/office/drawing/2014/main" id="{A4E82906-A1D8-4ACB-849D-05E8BE96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AF41032-0720-4C33-B829-37895A765EDB}" type="slidenum">
              <a:rPr lang="el-GR" altLang="he-IL"/>
              <a:pPr eaLnBrk="1" hangingPunct="1"/>
              <a:t>86</a:t>
            </a:fld>
            <a:endParaRPr lang="el-GR" altLang="he-IL"/>
          </a:p>
        </p:txBody>
      </p:sp>
      <p:pic>
        <p:nvPicPr>
          <p:cNvPr id="90118" name="Picture 2" descr="C:\Users\koubarak\Desktop\omilia\spotlight2008-n.jpg">
            <a:extLst>
              <a:ext uri="{FF2B5EF4-FFF2-40B4-BE49-F238E27FC236}">
                <a16:creationId xmlns:a16="http://schemas.microsoft.com/office/drawing/2014/main" id="{FE3FFF86-1D4B-43ED-8B52-CDEAAE19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88913"/>
            <a:ext cx="20669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841706"/>
      </p:ext>
    </p:extLst>
  </p:cSld>
  <p:clrMapOvr>
    <a:masterClrMapping/>
  </p:clrMapOvr>
  <p:transition>
    <p:wipe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7" name="Picture 7" descr="×ª××¦××ª ×ª××× × ×¢×××¨ âªibm watsonâ¬â">
            <a:extLst>
              <a:ext uri="{FF2B5EF4-FFF2-40B4-BE49-F238E27FC236}">
                <a16:creationId xmlns:a16="http://schemas.microsoft.com/office/drawing/2014/main" id="{F355F891-143C-4C1D-A9EF-CBF0749F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3757198"/>
            <a:ext cx="5524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2" name="1 - Τίτλος">
            <a:extLst>
              <a:ext uri="{FF2B5EF4-FFF2-40B4-BE49-F238E27FC236}">
                <a16:creationId xmlns:a16="http://schemas.microsoft.com/office/drawing/2014/main" id="{F6F1F9DC-FFFE-4076-8541-7FE5048D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Very Large Ontologies</a:t>
            </a:r>
            <a:endParaRPr lang="el-GR" altLang="he-IL"/>
          </a:p>
        </p:txBody>
      </p:sp>
      <p:sp>
        <p:nvSpPr>
          <p:cNvPr id="76803" name="2 - Θέση περιεχομένου">
            <a:extLst>
              <a:ext uri="{FF2B5EF4-FFF2-40B4-BE49-F238E27FC236}">
                <a16:creationId xmlns:a16="http://schemas.microsoft.com/office/drawing/2014/main" id="{7A13DAD9-D354-4163-967B-BF93B2781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61488"/>
            <a:ext cx="8229600" cy="4525963"/>
          </a:xfrm>
        </p:spPr>
        <p:txBody>
          <a:bodyPr/>
          <a:lstStyle/>
          <a:p>
            <a:r>
              <a:rPr lang="en-US" altLang="he-IL" sz="2800" dirty="0"/>
              <a:t>Recently there has been a lot of work on developing very large ontologies that capture various areas of human knowledge and deploying this knowledge in applications such as search engines or question answering.</a:t>
            </a:r>
          </a:p>
          <a:p>
            <a:endParaRPr lang="en-US" altLang="he-IL" sz="2800" dirty="0"/>
          </a:p>
        </p:txBody>
      </p:sp>
      <p:sp>
        <p:nvSpPr>
          <p:cNvPr id="76804" name="3 - Θέση υποσέλιδου">
            <a:extLst>
              <a:ext uri="{FF2B5EF4-FFF2-40B4-BE49-F238E27FC236}">
                <a16:creationId xmlns:a16="http://schemas.microsoft.com/office/drawing/2014/main" id="{539E9B15-6690-422D-B9C4-2590B7E9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he-IL" dirty="0"/>
              <a:t>                    </a:t>
            </a:r>
          </a:p>
        </p:txBody>
      </p:sp>
      <p:sp>
        <p:nvSpPr>
          <p:cNvPr id="76805" name="4 - Θέση αριθμού διαφάνειας">
            <a:extLst>
              <a:ext uri="{FF2B5EF4-FFF2-40B4-BE49-F238E27FC236}">
                <a16:creationId xmlns:a16="http://schemas.microsoft.com/office/drawing/2014/main" id="{83FBE88F-8555-44B9-8FCB-7663E0AA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EC9BA7-8CFA-4F79-8A22-E537828CA1BE}" type="slidenum">
              <a:rPr lang="el-GR" altLang="he-IL"/>
              <a:pPr eaLnBrk="1" hangingPunct="1"/>
              <a:t>87</a:t>
            </a:fld>
            <a:endParaRPr lang="el-GR" alt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2ABAF58-2D85-471C-B546-BB61A78952FA}"/>
              </a:ext>
            </a:extLst>
          </p:cNvPr>
          <p:cNvSpPr/>
          <p:nvPr/>
        </p:nvSpPr>
        <p:spPr>
          <a:xfrm>
            <a:off x="179512" y="4224040"/>
            <a:ext cx="2982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1800" dirty="0"/>
              <a:t>Example: Watson, IBM’s question answering system that beat humans in the quiz show Jeopardy</a:t>
            </a:r>
            <a:endParaRPr lang="el-GR" altLang="he-IL" sz="1800" dirty="0"/>
          </a:p>
        </p:txBody>
      </p:sp>
    </p:spTree>
    <p:extLst>
      <p:ext uri="{BB962C8B-B14F-4D97-AF65-F5344CB8AC3E}">
        <p14:creationId xmlns:p14="http://schemas.microsoft.com/office/powerpoint/2010/main" val="1181657683"/>
      </p:ext>
    </p:extLst>
  </p:cSld>
  <p:clrMapOvr>
    <a:masterClrMapping/>
  </p:clrMapOvr>
  <p:transition>
    <p:wipe dir="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04E82EA4-608A-4B4A-B57C-3298D84C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9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he-IL" b="1"/>
              <a:t>Big Data Challenges for CI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35920253-A665-4EAF-A5F6-E05AECDA6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104900"/>
            <a:ext cx="9036496" cy="5718175"/>
          </a:xfrm>
        </p:spPr>
        <p:txBody>
          <a:bodyPr/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he-IL" sz="2400" b="1" dirty="0">
                <a:solidFill>
                  <a:srgbClr val="660066"/>
                </a:solidFill>
              </a:rPr>
              <a:t>Storing unprecedented volumes of data </a:t>
            </a:r>
            <a:r>
              <a:rPr lang="en-US" altLang="he-IL" sz="2400" dirty="0">
                <a:solidFill>
                  <a:srgbClr val="660066"/>
                </a:solidFill>
              </a:rPr>
              <a:t>(and accelerating) </a:t>
            </a:r>
          </a:p>
          <a:p>
            <a:pPr lvl="1" eaLnBrk="1" hangingPunct="1"/>
            <a:r>
              <a:rPr lang="en-US" altLang="he-IL" sz="1600" dirty="0"/>
              <a:t>Data production passed storage capacity in 2007</a:t>
            </a:r>
          </a:p>
          <a:p>
            <a:pPr lvl="1" eaLnBrk="1" hangingPunct="1"/>
            <a:r>
              <a:rPr lang="en-US" altLang="he-IL" sz="1600" dirty="0"/>
              <a:t>Cost differential is increasing, Rate of data production is increasing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he-IL" sz="2400" b="1" dirty="0">
                <a:solidFill>
                  <a:srgbClr val="660066"/>
                </a:solidFill>
              </a:rPr>
              <a:t>Describing what we have </a:t>
            </a:r>
            <a:r>
              <a:rPr lang="en-US" altLang="he-IL" sz="2400" dirty="0">
                <a:solidFill>
                  <a:srgbClr val="660066"/>
                </a:solidFill>
              </a:rPr>
              <a:t>in ways that are helpful to future users (and our future selves)</a:t>
            </a:r>
          </a:p>
          <a:p>
            <a:pPr lvl="1" eaLnBrk="1" hangingPunct="1"/>
            <a:r>
              <a:rPr lang="en-US" altLang="he-IL" sz="1600" dirty="0"/>
              <a:t>Metadata and Semantics for describing content (this tends to be producer-focused)</a:t>
            </a:r>
          </a:p>
          <a:p>
            <a:pPr lvl="1" eaLnBrk="1" hangingPunct="1"/>
            <a:r>
              <a:rPr lang="en-US" altLang="he-IL" sz="1600" dirty="0"/>
              <a:t>But also use-case metadata and emergent relationships (tends to be consumer-focused)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he-IL" sz="2400" b="1" dirty="0">
                <a:solidFill>
                  <a:srgbClr val="660066"/>
                </a:solidFill>
              </a:rPr>
              <a:t>Finding what we need</a:t>
            </a:r>
            <a:r>
              <a:rPr lang="en-US" altLang="he-IL" sz="2400" dirty="0">
                <a:solidFill>
                  <a:srgbClr val="660066"/>
                </a:solidFill>
              </a:rPr>
              <a:t>, in the context of our current task</a:t>
            </a:r>
          </a:p>
          <a:p>
            <a:pPr lvl="1" eaLnBrk="1" hangingPunct="1"/>
            <a:r>
              <a:rPr lang="en-US" altLang="he-IL" sz="1600" dirty="0"/>
              <a:t>semantically-enabled search engines that can use the above descriptions, (ideally from within analytical tools and workflows)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he-IL" sz="2400" b="1" dirty="0">
                <a:solidFill>
                  <a:srgbClr val="660066"/>
                </a:solidFill>
              </a:rPr>
              <a:t>Working out what we do not need to keep</a:t>
            </a:r>
          </a:p>
          <a:p>
            <a:pPr lvl="1" eaLnBrk="1" hangingPunct="1"/>
            <a:r>
              <a:rPr lang="en-US" altLang="he-IL" sz="1600" dirty="0"/>
              <a:t>Because it will not be used again or offers no </a:t>
            </a:r>
            <a:r>
              <a:rPr lang="en-US" altLang="en-US" sz="1600" dirty="0"/>
              <a:t>‘</a:t>
            </a:r>
            <a:r>
              <a:rPr lang="en-US" altLang="he-IL" sz="1600" dirty="0"/>
              <a:t>information gain</a:t>
            </a:r>
            <a:r>
              <a:rPr lang="en-US" altLang="en-US" sz="1600" dirty="0"/>
              <a:t>’</a:t>
            </a:r>
            <a:endParaRPr lang="en-US" altLang="he-IL" sz="1600" dirty="0"/>
          </a:p>
          <a:p>
            <a:pPr lvl="1" eaLnBrk="1" hangingPunct="1"/>
            <a:r>
              <a:rPr lang="en-US" altLang="he-IL" sz="1600" dirty="0"/>
              <a:t>Because it is easier to recreate than to store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he-IL" sz="2400" b="1" dirty="0">
                <a:solidFill>
                  <a:srgbClr val="660066"/>
                </a:solidFill>
              </a:rPr>
              <a:t>Governing data collections well</a:t>
            </a:r>
            <a:r>
              <a:rPr lang="en-US" altLang="he-IL" sz="2400" dirty="0">
                <a:solidFill>
                  <a:srgbClr val="660066"/>
                </a:solidFill>
              </a:rPr>
              <a:t>, within their communities of use</a:t>
            </a:r>
          </a:p>
          <a:p>
            <a:pPr lvl="1" eaLnBrk="1" hangingPunct="1"/>
            <a:r>
              <a:rPr lang="en-US" altLang="he-IL" sz="1600" dirty="0"/>
              <a:t>information and knowledge portals</a:t>
            </a:r>
          </a:p>
          <a:p>
            <a:pPr lvl="1" eaLnBrk="1" hangingPunct="1"/>
            <a:r>
              <a:rPr lang="en-US" altLang="he-IL" sz="1600" dirty="0"/>
              <a:t>effective governance of data resources</a:t>
            </a:r>
          </a:p>
          <a:p>
            <a:pPr lvl="1" eaLnBrk="1" hangingPunct="1"/>
            <a:r>
              <a:rPr lang="en-US" altLang="he-IL" sz="1600" dirty="0"/>
              <a:t>quality control strategies, including peer review and rewarding excellent contributions</a:t>
            </a:r>
          </a:p>
        </p:txBody>
      </p:sp>
    </p:spTree>
    <p:extLst>
      <p:ext uri="{BB962C8B-B14F-4D97-AF65-F5344CB8AC3E}">
        <p14:creationId xmlns:p14="http://schemas.microsoft.com/office/powerpoint/2010/main" val="375125518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1">
            <a:extLst>
              <a:ext uri="{FF2B5EF4-FFF2-40B4-BE49-F238E27FC236}">
                <a16:creationId xmlns:a16="http://schemas.microsoft.com/office/drawing/2014/main" id="{DB6490C1-6A1F-4F3A-A8EE-16F1E5E0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Myriad Pro"/>
                <a:ea typeface="Roboto Slab"/>
              </a:rPr>
              <a:t>Data vs. Big Data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250F80F0-05E0-4229-924B-B23139ADC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altLang="en-US" dirty="0">
                <a:latin typeface="Myriad Pro"/>
              </a:rPr>
              <a:t>Professionals need to know how to conduct data analytics regardless of whether it is “Big”.</a:t>
            </a:r>
          </a:p>
          <a:p>
            <a:pPr marL="877888" lvl="1" indent="-457200" eaLnBrk="1" hangingPunct="1"/>
            <a:r>
              <a:rPr lang="en-US" altLang="en-US" dirty="0">
                <a:latin typeface="Myriad Pro"/>
              </a:rPr>
              <a:t>	</a:t>
            </a:r>
          </a:p>
          <a:p>
            <a:pPr marL="877888" lvl="1" indent="-457200" eaLnBrk="1" hangingPunct="1"/>
            <a:r>
              <a:rPr lang="en-US" altLang="en-US" dirty="0">
                <a:latin typeface="Myriad Pro"/>
              </a:rPr>
              <a:t>	</a:t>
            </a:r>
            <a:r>
              <a:rPr lang="en-US" altLang="en-US" i="1" dirty="0">
                <a:solidFill>
                  <a:srgbClr val="FF0000"/>
                </a:solidFill>
                <a:latin typeface="Myriad Pro"/>
              </a:rPr>
              <a:t>Transactional</a:t>
            </a:r>
            <a:r>
              <a:rPr lang="en-US" altLang="en-US" dirty="0">
                <a:latin typeface="Myriad Pro"/>
              </a:rPr>
              <a:t> Data can tell us </a:t>
            </a:r>
            <a:r>
              <a:rPr lang="en-US" altLang="en-US" i="1" dirty="0">
                <a:solidFill>
                  <a:srgbClr val="FF0000"/>
                </a:solidFill>
                <a:latin typeface="Myriad Pro"/>
              </a:rPr>
              <a:t>what</a:t>
            </a:r>
            <a:r>
              <a:rPr lang="en-US" altLang="en-US" dirty="0">
                <a:latin typeface="Myriad Pro"/>
              </a:rPr>
              <a:t> has happened</a:t>
            </a:r>
          </a:p>
          <a:p>
            <a:pPr marL="877888" lvl="1" indent="-457200" eaLnBrk="1" hangingPunct="1"/>
            <a:r>
              <a:rPr lang="en-US" altLang="en-US" dirty="0">
                <a:latin typeface="Myriad Pro"/>
              </a:rPr>
              <a:t>	</a:t>
            </a:r>
          </a:p>
          <a:p>
            <a:pPr marL="877888" lvl="1" indent="-457200" eaLnBrk="1" hangingPunct="1"/>
            <a:r>
              <a:rPr lang="en-US" altLang="en-US" dirty="0">
                <a:latin typeface="Myriad Pro"/>
              </a:rPr>
              <a:t>	</a:t>
            </a:r>
            <a:r>
              <a:rPr lang="en-US" altLang="en-US" i="1" dirty="0">
                <a:solidFill>
                  <a:srgbClr val="FF0000"/>
                </a:solidFill>
                <a:latin typeface="Myriad Pro"/>
              </a:rPr>
              <a:t>Big Data </a:t>
            </a:r>
            <a:r>
              <a:rPr lang="en-US" altLang="en-US" dirty="0">
                <a:latin typeface="Myriad Pro"/>
              </a:rPr>
              <a:t>and data analytics can often help explain </a:t>
            </a:r>
            <a:r>
              <a:rPr lang="en-US" altLang="en-US" i="1" dirty="0">
                <a:solidFill>
                  <a:srgbClr val="FF0000"/>
                </a:solidFill>
                <a:latin typeface="Myriad Pro"/>
              </a:rPr>
              <a:t>why</a:t>
            </a:r>
            <a:r>
              <a:rPr lang="en-US" altLang="en-US" i="1" dirty="0">
                <a:latin typeface="Myriad Pro"/>
              </a:rPr>
              <a:t>.</a:t>
            </a:r>
            <a:endParaRPr lang="en-US" altLang="en-US" dirty="0">
              <a:solidFill>
                <a:srgbClr val="C00000"/>
              </a:solidFill>
              <a:latin typeface="Myriad Pro"/>
            </a:endParaRPr>
          </a:p>
          <a:p>
            <a:pPr marL="457200" indent="-457200" eaLnBrk="1" hangingPunct="1"/>
            <a:endParaRPr lang="en-US" altLang="en-US" dirty="0">
              <a:solidFill>
                <a:srgbClr val="C00000"/>
              </a:solidFill>
              <a:latin typeface="Myriad Pro"/>
            </a:endParaRPr>
          </a:p>
          <a:p>
            <a:pPr marL="457200" indent="-457200" eaLnBrk="1" hangingPunct="1"/>
            <a:r>
              <a:rPr lang="en-US" altLang="en-US" dirty="0">
                <a:solidFill>
                  <a:srgbClr val="C00000"/>
                </a:solidFill>
                <a:latin typeface="Myriad Pro"/>
              </a:rPr>
              <a:t>We need to embrace both.</a:t>
            </a:r>
            <a:endParaRPr lang="en-US" altLang="en-US" dirty="0">
              <a:latin typeface="Myriad Pro"/>
            </a:endParaRPr>
          </a:p>
        </p:txBody>
      </p:sp>
      <p:sp>
        <p:nvSpPr>
          <p:cNvPr id="44036" name="Date Placeholder 1">
            <a:extLst>
              <a:ext uri="{FF2B5EF4-FFF2-40B4-BE49-F238E27FC236}">
                <a16:creationId xmlns:a16="http://schemas.microsoft.com/office/drawing/2014/main" id="{64CAC93D-BC6E-426D-B00E-42BC72C96AF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March 3, 2017</a:t>
            </a:r>
          </a:p>
        </p:txBody>
      </p:sp>
      <p:sp>
        <p:nvSpPr>
          <p:cNvPr id="44037" name="Footer Placeholder 2">
            <a:extLst>
              <a:ext uri="{FF2B5EF4-FFF2-40B4-BE49-F238E27FC236}">
                <a16:creationId xmlns:a16="http://schemas.microsoft.com/office/drawing/2014/main" id="{5072FC05-5CBD-4F50-8637-D02DE298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16th Annual Accounting Educators Seminar - University of Missouri - Kansas City</a:t>
            </a:r>
          </a:p>
        </p:txBody>
      </p:sp>
    </p:spTree>
    <p:extLst>
      <p:ext uri="{BB962C8B-B14F-4D97-AF65-F5344CB8AC3E}">
        <p14:creationId xmlns:p14="http://schemas.microsoft.com/office/powerpoint/2010/main" val="4184266576"/>
      </p:ext>
    </p:extLst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פע">
  <a:themeElements>
    <a:clrScheme name="שפע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שפע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שפע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שפע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8555</TotalTime>
  <Words>3082</Words>
  <Application>Microsoft Office PowerPoint</Application>
  <PresentationFormat>‫הצגה על המסך (4:3)</PresentationFormat>
  <Paragraphs>465</Paragraphs>
  <Slides>88</Slides>
  <Notes>53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14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0</vt:i4>
      </vt:variant>
      <vt:variant>
        <vt:lpstr>כותרות שקופיות</vt:lpstr>
      </vt:variant>
      <vt:variant>
        <vt:i4>88</vt:i4>
      </vt:variant>
    </vt:vector>
  </HeadingPairs>
  <TitlesOfParts>
    <vt:vector size="103" baseType="lpstr">
      <vt:lpstr>MS PGothic</vt:lpstr>
      <vt:lpstr>MS PGothic</vt:lpstr>
      <vt:lpstr>Arial</vt:lpstr>
      <vt:lpstr>Calibri</vt:lpstr>
      <vt:lpstr>Courier New</vt:lpstr>
      <vt:lpstr>Gisha</vt:lpstr>
      <vt:lpstr>Myriad Pro</vt:lpstr>
      <vt:lpstr>Roboto Slab</vt:lpstr>
      <vt:lpstr>StarSymbol</vt:lpstr>
      <vt:lpstr>Symbol</vt:lpstr>
      <vt:lpstr>Times New Roman</vt:lpstr>
      <vt:lpstr>Trebuchet MS</vt:lpstr>
      <vt:lpstr>Wingdings</vt:lpstr>
      <vt:lpstr>Wingdings 2</vt:lpstr>
      <vt:lpstr>שפע</vt:lpstr>
      <vt:lpstr>The semantic web</vt:lpstr>
      <vt:lpstr>Major Challenges of the WEb</vt:lpstr>
      <vt:lpstr>מצגת של PowerPoint‏</vt:lpstr>
      <vt:lpstr>Just a few facts…</vt:lpstr>
      <vt:lpstr>The four V’s of Big data</vt:lpstr>
      <vt:lpstr>מצגת של PowerPoint‏</vt:lpstr>
      <vt:lpstr>What is Big Data?</vt:lpstr>
      <vt:lpstr>How is big data generated?</vt:lpstr>
      <vt:lpstr>Data vs. Big Data</vt:lpstr>
      <vt:lpstr>מצגת של PowerPoint‏</vt:lpstr>
      <vt:lpstr>The new Internet - Linked data</vt:lpstr>
      <vt:lpstr>The Web Today</vt:lpstr>
      <vt:lpstr>Let’s organize a trip to Budapest using the Web!</vt:lpstr>
      <vt:lpstr>You try to find a proper flight with …</vt:lpstr>
      <vt:lpstr>… a big, reputable airline, or …</vt:lpstr>
      <vt:lpstr>… the airline of the target country, or …</vt:lpstr>
      <vt:lpstr>… or a low cost one</vt:lpstr>
      <vt:lpstr>You have to find a hotel, so you look for…</vt:lpstr>
      <vt:lpstr>… a really cheap accommodation, or …</vt:lpstr>
      <vt:lpstr>… or a really luxurious one, or …</vt:lpstr>
      <vt:lpstr>… an intermediate one …</vt:lpstr>
      <vt:lpstr>oops, that is no good, the page is in Hungarian that almost nobody understands, but…</vt:lpstr>
      <vt:lpstr>… this one could work</vt:lpstr>
      <vt:lpstr>Of course, you could decide to trust a specialized site…</vt:lpstr>
      <vt:lpstr>… like this one, or…</vt:lpstr>
      <vt:lpstr>… or this one</vt:lpstr>
      <vt:lpstr>You may want to know something about Budapest; look for some photographs…</vt:lpstr>
      <vt:lpstr>… on flickr …</vt:lpstr>
      <vt:lpstr>… on Google …</vt:lpstr>
      <vt:lpstr>… or you can look at mine </vt:lpstr>
      <vt:lpstr>… or a (social) travel site</vt:lpstr>
      <vt:lpstr>Amazing mind reader reveals his 'gift'….</vt:lpstr>
      <vt:lpstr>What happened here?</vt:lpstr>
      <vt:lpstr>מצגת של PowerPoint‏</vt:lpstr>
      <vt:lpstr>Using Search Engines – Example I</vt:lpstr>
      <vt:lpstr>Example I (cont’d)</vt:lpstr>
      <vt:lpstr>Example I (cont’d)</vt:lpstr>
      <vt:lpstr>Search Engines – Example II</vt:lpstr>
      <vt:lpstr>Example II (cont’d)</vt:lpstr>
      <vt:lpstr>Example II (cont’d)</vt:lpstr>
      <vt:lpstr>Search Engines – Example III</vt:lpstr>
      <vt:lpstr>Search Engines – Example IV</vt:lpstr>
      <vt:lpstr>Towards a Better Web!</vt:lpstr>
      <vt:lpstr>Semantic Web 3.0</vt:lpstr>
      <vt:lpstr>מצגת של PowerPoint‏</vt:lpstr>
      <vt:lpstr>The new Internet - Linked data</vt:lpstr>
      <vt:lpstr>5-star Linked Open Data</vt:lpstr>
      <vt:lpstr>How Can we Achieve the Semantic Web? – The Original Vision</vt:lpstr>
      <vt:lpstr>RDF Basics (Resource Description Framework)</vt:lpstr>
      <vt:lpstr>RDF Statements</vt:lpstr>
      <vt:lpstr>RDF Graphs</vt:lpstr>
      <vt:lpstr>Example – Class Hierarchy</vt:lpstr>
      <vt:lpstr>Example – Property Hierarchy</vt:lpstr>
      <vt:lpstr>Standard Vocabularies</vt:lpstr>
      <vt:lpstr>FOAF</vt:lpstr>
      <vt:lpstr>In what follows…</vt:lpstr>
      <vt:lpstr>The rough structure of data integration</vt:lpstr>
      <vt:lpstr>A simplified bookstore data (dataset “A”)</vt:lpstr>
      <vt:lpstr>1st: export your data as a set of relations</vt:lpstr>
      <vt:lpstr>Some notes on the exporting the data</vt:lpstr>
      <vt:lpstr>Another bookstore data (dataset “F”)</vt:lpstr>
      <vt:lpstr>2nd: export your second set of data</vt:lpstr>
      <vt:lpstr>3rd: start merging your data</vt:lpstr>
      <vt:lpstr>3rd: start merging your data (cont.)</vt:lpstr>
      <vt:lpstr>3rd: merge identical resources</vt:lpstr>
      <vt:lpstr>Start making queries…</vt:lpstr>
      <vt:lpstr>However, more can be achieved…</vt:lpstr>
      <vt:lpstr>3rd revisited: use the extra knowledge</vt:lpstr>
      <vt:lpstr>Start making richer queries!</vt:lpstr>
      <vt:lpstr>Combine with different datasets</vt:lpstr>
      <vt:lpstr>Merge with Wikipedia data</vt:lpstr>
      <vt:lpstr>Merge with Wikipedia data</vt:lpstr>
      <vt:lpstr>Merge with Wikipedia data</vt:lpstr>
      <vt:lpstr>Is that surprising?</vt:lpstr>
      <vt:lpstr>What did we do?</vt:lpstr>
      <vt:lpstr>What did we do? (cont)</vt:lpstr>
      <vt:lpstr>מצגת של PowerPoint‏</vt:lpstr>
      <vt:lpstr>מצגת של PowerPoint‏</vt:lpstr>
      <vt:lpstr>SPARQL</vt:lpstr>
      <vt:lpstr>Example Dataset</vt:lpstr>
      <vt:lpstr>Example SPARQL Query</vt:lpstr>
      <vt:lpstr>Example: the GAG RDFS Ontology</vt:lpstr>
      <vt:lpstr>Example of Very Large Ontologies</vt:lpstr>
      <vt:lpstr>מצגת של PowerPoint‏</vt:lpstr>
      <vt:lpstr>http://dbpedia.org/page/Angelina_Jolie </vt:lpstr>
      <vt:lpstr>YAGO</vt:lpstr>
      <vt:lpstr>Very Large Ontologies</vt:lpstr>
      <vt:lpstr>Big Data Challenges for CI</vt:lpstr>
    </vt:vector>
  </TitlesOfParts>
  <Company>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Wayne Bryant</dc:creator>
  <cp:lastModifiedBy>Shauls</cp:lastModifiedBy>
  <cp:revision>401</cp:revision>
  <dcterms:created xsi:type="dcterms:W3CDTF">2008-03-26T09:53:50Z</dcterms:created>
  <dcterms:modified xsi:type="dcterms:W3CDTF">2018-05-30T10:05:20Z</dcterms:modified>
</cp:coreProperties>
</file>